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8" r:id="rId3"/>
    <p:sldMasterId id="2147483709" r:id="rId4"/>
    <p:sldMasterId id="2147483721" r:id="rId5"/>
  </p:sldMasterIdLst>
  <p:notesMasterIdLst>
    <p:notesMasterId r:id="rId22"/>
  </p:notesMasterIdLst>
  <p:sldIdLst>
    <p:sldId id="492" r:id="rId6"/>
    <p:sldId id="493" r:id="rId7"/>
    <p:sldId id="494" r:id="rId8"/>
    <p:sldId id="495" r:id="rId9"/>
    <p:sldId id="496" r:id="rId10"/>
    <p:sldId id="497" r:id="rId11"/>
    <p:sldId id="599" r:id="rId12"/>
    <p:sldId id="597" r:id="rId13"/>
    <p:sldId id="598" r:id="rId14"/>
    <p:sldId id="600" r:id="rId15"/>
    <p:sldId id="601" r:id="rId16"/>
    <p:sldId id="602" r:id="rId17"/>
    <p:sldId id="603" r:id="rId18"/>
    <p:sldId id="605" r:id="rId19"/>
    <p:sldId id="606" r:id="rId20"/>
    <p:sldId id="607" r:id="rId21"/>
  </p:sldIdLst>
  <p:sldSz cx="9144000" cy="5143500" type="screen16x9"/>
  <p:notesSz cx="6954838" cy="93091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pos="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2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FF"/>
    <a:srgbClr val="FF9999"/>
    <a:srgbClr val="9966FF"/>
    <a:srgbClr val="00CCFF"/>
    <a:srgbClr val="CCFFCC"/>
    <a:srgbClr val="800000"/>
    <a:srgbClr val="3333FF"/>
    <a:srgbClr val="FF505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7" autoAdjust="0"/>
    <p:restoredTop sz="99389" autoAdjust="0"/>
  </p:normalViewPr>
  <p:slideViewPr>
    <p:cSldViewPr>
      <p:cViewPr varScale="1">
        <p:scale>
          <a:sx n="149" d="100"/>
          <a:sy n="149" d="100"/>
        </p:scale>
        <p:origin x="126" y="144"/>
      </p:cViewPr>
      <p:guideLst>
        <p:guide orient="horz" pos="1620"/>
        <p:guide pos="2880"/>
        <p:guide orient="horz" pos="3239"/>
        <p:guide pos="22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-4218"/>
    </p:cViewPr>
  </p:sorterViewPr>
  <p:notesViewPr>
    <p:cSldViewPr>
      <p:cViewPr varScale="1">
        <p:scale>
          <a:sx n="60" d="100"/>
          <a:sy n="60" d="100"/>
        </p:scale>
        <p:origin x="2724" y="36"/>
      </p:cViewPr>
      <p:guideLst>
        <p:guide orient="horz" pos="2880"/>
        <p:guide pos="2160"/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FB05AC1-21CB-4140-86C0-AE348F95C637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44FE61DE-9F11-48CD-BFF5-EF777A681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1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8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201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5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58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3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19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78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 smtClean="0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5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0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6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1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02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4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90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53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73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6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1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17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15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01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1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0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3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2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1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53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48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2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8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46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38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793242"/>
            <a:ext cx="3749040" cy="6858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228600"/>
            <a:ext cx="3931920" cy="571500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830670"/>
            <a:ext cx="3931920" cy="8001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48852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48852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48852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9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3543300"/>
            <a:ext cx="5486400" cy="498402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4041703"/>
            <a:ext cx="5486400" cy="68419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187398"/>
            <a:ext cx="8534400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59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678"/>
            <a:ext cx="8229600" cy="339471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61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0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8476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44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21875"/>
          <a:stretch/>
        </p:blipFill>
        <p:spPr bwMode="auto">
          <a:xfrm rot="10800000" flipV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9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7463"/>
            <a:ext cx="9205913" cy="51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1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7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6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5" r:id="rId13"/>
    <p:sldLayoutId id="2147483736" r:id="rId14"/>
    <p:sldLayoutId id="2147483751" r:id="rId15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.png"/><Relationship Id="rId11" Type="http://schemas.openxmlformats.org/officeDocument/2006/relationships/image" Target="../media/image17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8943" y="2248585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Lecture_02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6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97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168476"/>
              </p:ext>
            </p:extLst>
          </p:nvPr>
        </p:nvGraphicFramePr>
        <p:xfrm>
          <a:off x="327693" y="871976"/>
          <a:ext cx="5480178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1356" y="851473"/>
            <a:ext cx="5327433" cy="771809"/>
            <a:chOff x="427189" y="1433371"/>
            <a:chExt cx="5327433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545893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27189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99900" y="1542339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– 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574110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84497" y="1542339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– 50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259205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724129" y="1542339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934253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370592" y="1543787"/>
              <a:ext cx="72298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70 – 90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61319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038377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90 – 110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320291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849515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110 – 130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123146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351729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358752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351729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617373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Rounded Rectangle 583"/>
          <p:cNvSpPr/>
          <p:nvPr/>
        </p:nvSpPr>
        <p:spPr>
          <a:xfrm>
            <a:off x="287177" y="2292678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85" name="Rounded Rectangle 584"/>
          <p:cNvSpPr/>
          <p:nvPr/>
        </p:nvSpPr>
        <p:spPr>
          <a:xfrm>
            <a:off x="287177" y="284142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6" name="Rounded Rectangle 585"/>
          <p:cNvSpPr/>
          <p:nvPr/>
        </p:nvSpPr>
        <p:spPr>
          <a:xfrm>
            <a:off x="287177" y="312794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7" name="Rounded Rectangle 586"/>
          <p:cNvSpPr/>
          <p:nvPr/>
        </p:nvSpPr>
        <p:spPr>
          <a:xfrm>
            <a:off x="287177" y="3414451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8" name="Rounded Rectangle 587"/>
          <p:cNvSpPr/>
          <p:nvPr/>
        </p:nvSpPr>
        <p:spPr>
          <a:xfrm>
            <a:off x="287177" y="370609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89" name="Rounded Rectangle 588"/>
          <p:cNvSpPr/>
          <p:nvPr/>
        </p:nvSpPr>
        <p:spPr>
          <a:xfrm>
            <a:off x="287177" y="399774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590" name="Rounded Rectangle 589"/>
          <p:cNvSpPr/>
          <p:nvPr/>
        </p:nvSpPr>
        <p:spPr>
          <a:xfrm>
            <a:off x="1301423" y="2292678"/>
            <a:ext cx="996357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1" name="Rounded Rectangle 590"/>
          <p:cNvSpPr/>
          <p:nvPr/>
        </p:nvSpPr>
        <p:spPr>
          <a:xfrm>
            <a:off x="1301423" y="284142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2" name="Rounded Rectangle 591"/>
          <p:cNvSpPr/>
          <p:nvPr/>
        </p:nvSpPr>
        <p:spPr>
          <a:xfrm>
            <a:off x="1301423" y="3127940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3" name="Rounded Rectangle 592"/>
          <p:cNvSpPr/>
          <p:nvPr/>
        </p:nvSpPr>
        <p:spPr>
          <a:xfrm>
            <a:off x="1301423" y="3414451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4" name="Rounded Rectangle 593"/>
          <p:cNvSpPr/>
          <p:nvPr/>
        </p:nvSpPr>
        <p:spPr>
          <a:xfrm>
            <a:off x="1301423" y="370609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5" name="Rounded Rectangle 594"/>
          <p:cNvSpPr/>
          <p:nvPr/>
        </p:nvSpPr>
        <p:spPr>
          <a:xfrm>
            <a:off x="1301423" y="3997749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6" name="Rounded Rectangle 595"/>
          <p:cNvSpPr/>
          <p:nvPr/>
        </p:nvSpPr>
        <p:spPr>
          <a:xfrm>
            <a:off x="2309992" y="2292678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7" name="Rounded Rectangle 596"/>
          <p:cNvSpPr/>
          <p:nvPr/>
        </p:nvSpPr>
        <p:spPr>
          <a:xfrm>
            <a:off x="2309992" y="284142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8" name="Rounded Rectangle 597"/>
          <p:cNvSpPr/>
          <p:nvPr/>
        </p:nvSpPr>
        <p:spPr>
          <a:xfrm>
            <a:off x="2309992" y="312794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599" name="Rounded Rectangle 598"/>
          <p:cNvSpPr/>
          <p:nvPr/>
        </p:nvSpPr>
        <p:spPr>
          <a:xfrm>
            <a:off x="2309992" y="341445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0" name="Rounded Rectangle 599"/>
          <p:cNvSpPr/>
          <p:nvPr/>
        </p:nvSpPr>
        <p:spPr>
          <a:xfrm>
            <a:off x="2309992" y="37060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1" name="Rounded Rectangle 600"/>
          <p:cNvSpPr/>
          <p:nvPr/>
        </p:nvSpPr>
        <p:spPr>
          <a:xfrm>
            <a:off x="2309992" y="39977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8" name="Rounded Rectangle 607"/>
          <p:cNvSpPr/>
          <p:nvPr/>
        </p:nvSpPr>
        <p:spPr>
          <a:xfrm>
            <a:off x="287177" y="4590435"/>
            <a:ext cx="996357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09" name="Rounded Rectangle 608"/>
          <p:cNvSpPr/>
          <p:nvPr/>
        </p:nvSpPr>
        <p:spPr>
          <a:xfrm>
            <a:off x="1301423" y="4590435"/>
            <a:ext cx="996357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0" name="Rounded Rectangle 609"/>
          <p:cNvSpPr/>
          <p:nvPr/>
        </p:nvSpPr>
        <p:spPr>
          <a:xfrm>
            <a:off x="2309992" y="4590435"/>
            <a:ext cx="99500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2" name="Rounded Rectangle 611"/>
          <p:cNvSpPr/>
          <p:nvPr/>
        </p:nvSpPr>
        <p:spPr>
          <a:xfrm>
            <a:off x="3313815" y="2292678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3" name="Rounded Rectangle 612"/>
          <p:cNvSpPr/>
          <p:nvPr/>
        </p:nvSpPr>
        <p:spPr>
          <a:xfrm>
            <a:off x="3313815" y="284142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4" name="Rounded Rectangle 613"/>
          <p:cNvSpPr/>
          <p:nvPr/>
        </p:nvSpPr>
        <p:spPr>
          <a:xfrm>
            <a:off x="3313815" y="3127940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5" name="Rounded Rectangle 614"/>
          <p:cNvSpPr/>
          <p:nvPr/>
        </p:nvSpPr>
        <p:spPr>
          <a:xfrm>
            <a:off x="3313815" y="341445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6" name="Rounded Rectangle 615"/>
          <p:cNvSpPr/>
          <p:nvPr/>
        </p:nvSpPr>
        <p:spPr>
          <a:xfrm>
            <a:off x="3313815" y="37060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7" name="Rounded Rectangle 616"/>
          <p:cNvSpPr/>
          <p:nvPr/>
        </p:nvSpPr>
        <p:spPr>
          <a:xfrm>
            <a:off x="3313815" y="399774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8" name="Rounded Rectangle 617"/>
          <p:cNvSpPr/>
          <p:nvPr/>
        </p:nvSpPr>
        <p:spPr>
          <a:xfrm>
            <a:off x="3313815" y="4590435"/>
            <a:ext cx="99500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19" name="Rounded Rectangle 618"/>
          <p:cNvSpPr/>
          <p:nvPr/>
        </p:nvSpPr>
        <p:spPr>
          <a:xfrm>
            <a:off x="4321173" y="2303560"/>
            <a:ext cx="995000" cy="523911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0" name="Rounded Rectangle 619"/>
          <p:cNvSpPr/>
          <p:nvPr/>
        </p:nvSpPr>
        <p:spPr>
          <a:xfrm>
            <a:off x="4321173" y="285231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1" name="Rounded Rectangle 620"/>
          <p:cNvSpPr/>
          <p:nvPr/>
        </p:nvSpPr>
        <p:spPr>
          <a:xfrm>
            <a:off x="4321173" y="3138822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2" name="Rounded Rectangle 621"/>
          <p:cNvSpPr/>
          <p:nvPr/>
        </p:nvSpPr>
        <p:spPr>
          <a:xfrm>
            <a:off x="4321173" y="3425333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3" name="Rounded Rectangle 622"/>
          <p:cNvSpPr/>
          <p:nvPr/>
        </p:nvSpPr>
        <p:spPr>
          <a:xfrm>
            <a:off x="4321173" y="371698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4" name="Rounded Rectangle 623"/>
          <p:cNvSpPr/>
          <p:nvPr/>
        </p:nvSpPr>
        <p:spPr>
          <a:xfrm>
            <a:off x="4321173" y="4008631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5" name="Rounded Rectangle 624"/>
          <p:cNvSpPr/>
          <p:nvPr/>
        </p:nvSpPr>
        <p:spPr>
          <a:xfrm>
            <a:off x="4321173" y="4601317"/>
            <a:ext cx="99500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627" name="TextBox 626"/>
          <p:cNvSpPr txBox="1"/>
          <p:nvPr/>
        </p:nvSpPr>
        <p:spPr>
          <a:xfrm>
            <a:off x="305056" y="2251174"/>
            <a:ext cx="931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Tw Cen MT" panose="020B0602020104020603" pitchFamily="34" charset="0"/>
              </a:rPr>
              <a:t>Class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Tw Cen MT" panose="020B0602020104020603" pitchFamily="34" charset="0"/>
              </a:rPr>
              <a:t>interval</a:t>
            </a:r>
          </a:p>
        </p:txBody>
      </p:sp>
      <p:sp>
        <p:nvSpPr>
          <p:cNvPr id="628" name="TextBox 627"/>
          <p:cNvSpPr txBox="1"/>
          <p:nvPr/>
        </p:nvSpPr>
        <p:spPr>
          <a:xfrm>
            <a:off x="1318780" y="2266563"/>
            <a:ext cx="909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</a:t>
            </a:r>
          </a:p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Mark (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29" name="TextBox 628"/>
          <p:cNvSpPr txBox="1"/>
          <p:nvPr/>
        </p:nvSpPr>
        <p:spPr>
          <a:xfrm>
            <a:off x="2247729" y="2251097"/>
            <a:ext cx="5281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=</a:t>
            </a:r>
          </a:p>
        </p:txBody>
      </p:sp>
      <p:sp>
        <p:nvSpPr>
          <p:cNvPr id="630" name="TextBox 629"/>
          <p:cNvSpPr txBox="1"/>
          <p:nvPr/>
        </p:nvSpPr>
        <p:spPr>
          <a:xfrm>
            <a:off x="4332756" y="2402060"/>
            <a:ext cx="976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6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6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6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1" name="TextBox 630"/>
          <p:cNvSpPr txBox="1"/>
          <p:nvPr/>
        </p:nvSpPr>
        <p:spPr>
          <a:xfrm>
            <a:off x="1282487" y="2803319"/>
            <a:ext cx="9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32" name="TextBox 631"/>
          <p:cNvSpPr txBox="1"/>
          <p:nvPr/>
        </p:nvSpPr>
        <p:spPr>
          <a:xfrm>
            <a:off x="521035" y="4541955"/>
            <a:ext cx="56560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3" name="TextBox 632"/>
          <p:cNvSpPr txBox="1"/>
          <p:nvPr/>
        </p:nvSpPr>
        <p:spPr>
          <a:xfrm>
            <a:off x="1629745" y="4541955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4" name="TextBox 633"/>
          <p:cNvSpPr txBox="1"/>
          <p:nvPr/>
        </p:nvSpPr>
        <p:spPr>
          <a:xfrm>
            <a:off x="2668410" y="4541955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4242056" y="4552841"/>
            <a:ext cx="103662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i="1" dirty="0" err="1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6" name="TextBox 635"/>
          <p:cNvSpPr txBox="1"/>
          <p:nvPr/>
        </p:nvSpPr>
        <p:spPr>
          <a:xfrm>
            <a:off x="4856718" y="4552841"/>
            <a:ext cx="521613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280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543136" y="1672537"/>
            <a:ext cx="18002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width(h)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2107025" y="1672537"/>
            <a:ext cx="5934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20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2319812" y="1717966"/>
            <a:ext cx="363860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1525114" y="2839104"/>
            <a:ext cx="47600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2562920" y="3096701"/>
            <a:ext cx="57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2622685" y="3394634"/>
            <a:ext cx="46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2623907" y="3677548"/>
            <a:ext cx="45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2623908" y="3980877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2566654" y="2803319"/>
            <a:ext cx="57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1223054" y="309444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1472134" y="3362222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1472134" y="3677548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1472134" y="397068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1223054" y="3375151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1223054" y="366382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60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1223054" y="3961011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80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2339465" y="2471088"/>
            <a:ext cx="8905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 –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1472134" y="3394634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2807587" y="2479963"/>
            <a:ext cx="6517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60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3010756" y="2291289"/>
            <a:ext cx="215299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996128" y="1680232"/>
            <a:ext cx="2324675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Assumed Mean (A) =        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4592775" y="1680232"/>
            <a:ext cx="95223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60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2195945" y="2806372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20 - 60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1525114" y="2827520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1544992" y="3146568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1544992" y="342302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1544992" y="367938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1495462" y="4013620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2195945" y="3081788"/>
            <a:ext cx="12288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40 - 60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2140395" y="3358309"/>
            <a:ext cx="13231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60 – 60 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2" name="TextBox 671"/>
          <p:cNvSpPr txBox="1"/>
          <p:nvPr/>
        </p:nvSpPr>
        <p:spPr>
          <a:xfrm>
            <a:off x="2181799" y="3664395"/>
            <a:ext cx="12234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80 - 60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2157817" y="3966967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100 - 60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2876567" y="2509836"/>
            <a:ext cx="251509" cy="261154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1472134" y="3096701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3265223" y="2272048"/>
            <a:ext cx="10931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Frequecny</a:t>
            </a:r>
            <a:endParaRPr lang="en-US" sz="15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(</a:t>
            </a:r>
            <a:r>
              <a:rPr lang="en-US" sz="15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7" name="TextBox 676"/>
          <p:cNvSpPr txBox="1"/>
          <p:nvPr/>
        </p:nvSpPr>
        <p:spPr>
          <a:xfrm>
            <a:off x="3304987" y="4541955"/>
            <a:ext cx="67518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78" name="TextBox 677"/>
          <p:cNvSpPr txBox="1"/>
          <p:nvPr/>
        </p:nvSpPr>
        <p:spPr>
          <a:xfrm>
            <a:off x="3891435" y="4541955"/>
            <a:ext cx="38985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50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686" name="Rectangle 685"/>
          <p:cNvSpPr/>
          <p:nvPr/>
        </p:nvSpPr>
        <p:spPr>
          <a:xfrm>
            <a:off x="323528" y="909936"/>
            <a:ext cx="5472608" cy="38150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7" name="Rectangle 686"/>
          <p:cNvSpPr/>
          <p:nvPr/>
        </p:nvSpPr>
        <p:spPr>
          <a:xfrm>
            <a:off x="329878" y="1369724"/>
            <a:ext cx="5466258" cy="2506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3077746" y="2709583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3080610" y="3000165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3080610" y="327100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3080610" y="3541843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6" name="TextBox 695"/>
          <p:cNvSpPr txBox="1"/>
          <p:nvPr/>
        </p:nvSpPr>
        <p:spPr>
          <a:xfrm>
            <a:off x="3080610" y="382262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3473064" y="302976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699" name="Oval 698"/>
          <p:cNvSpPr/>
          <p:nvPr/>
        </p:nvSpPr>
        <p:spPr>
          <a:xfrm>
            <a:off x="3474949" y="3307627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0" name="Oval 699"/>
          <p:cNvSpPr/>
          <p:nvPr/>
        </p:nvSpPr>
        <p:spPr>
          <a:xfrm>
            <a:off x="3476834" y="359499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1" name="Oval 700"/>
          <p:cNvSpPr/>
          <p:nvPr/>
        </p:nvSpPr>
        <p:spPr>
          <a:xfrm>
            <a:off x="3478422" y="391393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3" name="Oval 702"/>
          <p:cNvSpPr/>
          <p:nvPr/>
        </p:nvSpPr>
        <p:spPr>
          <a:xfrm>
            <a:off x="4439495" y="303313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4" name="Oval 703"/>
          <p:cNvSpPr/>
          <p:nvPr/>
        </p:nvSpPr>
        <p:spPr>
          <a:xfrm>
            <a:off x="4441380" y="334308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5" name="Oval 704"/>
          <p:cNvSpPr/>
          <p:nvPr/>
        </p:nvSpPr>
        <p:spPr>
          <a:xfrm>
            <a:off x="4443265" y="3628886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3472042" y="3096701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8" name="TextBox 707"/>
          <p:cNvSpPr txBox="1"/>
          <p:nvPr/>
        </p:nvSpPr>
        <p:spPr>
          <a:xfrm>
            <a:off x="3472042" y="3394634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9" name="TextBox 708"/>
          <p:cNvSpPr txBox="1"/>
          <p:nvPr/>
        </p:nvSpPr>
        <p:spPr>
          <a:xfrm>
            <a:off x="3472042" y="3677548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0" name="TextBox 709"/>
          <p:cNvSpPr txBox="1"/>
          <p:nvPr/>
        </p:nvSpPr>
        <p:spPr>
          <a:xfrm>
            <a:off x="3476673" y="3974239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1" name="TextBox 710"/>
          <p:cNvSpPr txBox="1"/>
          <p:nvPr/>
        </p:nvSpPr>
        <p:spPr>
          <a:xfrm>
            <a:off x="3472042" y="2803319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2" name="TextBox 711"/>
          <p:cNvSpPr txBox="1"/>
          <p:nvPr/>
        </p:nvSpPr>
        <p:spPr>
          <a:xfrm>
            <a:off x="4323276" y="3394634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7" name="TextBox 716"/>
          <p:cNvSpPr txBox="1"/>
          <p:nvPr/>
        </p:nvSpPr>
        <p:spPr>
          <a:xfrm>
            <a:off x="341787" y="2818708"/>
            <a:ext cx="8600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10 - 30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8" name="TextBox 717"/>
          <p:cNvSpPr txBox="1"/>
          <p:nvPr/>
        </p:nvSpPr>
        <p:spPr>
          <a:xfrm>
            <a:off x="178253" y="3112090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30 - 50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178253" y="3410023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50 - 70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178253" y="3692937"/>
            <a:ext cx="1187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70 - 90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21" name="TextBox 720"/>
          <p:cNvSpPr txBox="1"/>
          <p:nvPr/>
        </p:nvSpPr>
        <p:spPr>
          <a:xfrm>
            <a:off x="136101" y="3985877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90 - 110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722" name="Straight Arrow Connector 721"/>
          <p:cNvCxnSpPr/>
          <p:nvPr/>
        </p:nvCxnSpPr>
        <p:spPr>
          <a:xfrm flipH="1">
            <a:off x="1988749" y="3529595"/>
            <a:ext cx="173275" cy="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TextBox 722"/>
          <p:cNvSpPr txBox="1"/>
          <p:nvPr/>
        </p:nvSpPr>
        <p:spPr>
          <a:xfrm>
            <a:off x="2002799" y="3342518"/>
            <a:ext cx="4610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A</a:t>
            </a:r>
            <a:endParaRPr lang="en-US" sz="1600" b="1" i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1417933" y="2753692"/>
            <a:ext cx="8688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10 + 30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726" name="Group 725"/>
          <p:cNvGrpSpPr/>
          <p:nvPr/>
        </p:nvGrpSpPr>
        <p:grpSpPr>
          <a:xfrm>
            <a:off x="1470518" y="2902857"/>
            <a:ext cx="671141" cy="307777"/>
            <a:chOff x="1918842" y="-442004"/>
            <a:chExt cx="671141" cy="307777"/>
          </a:xfrm>
        </p:grpSpPr>
        <p:cxnSp>
          <p:nvCxnSpPr>
            <p:cNvPr id="727" name="Straight Connector 726"/>
            <p:cNvCxnSpPr/>
            <p:nvPr/>
          </p:nvCxnSpPr>
          <p:spPr>
            <a:xfrm>
              <a:off x="1918842" y="-359917"/>
              <a:ext cx="671141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8" name="TextBox 727"/>
            <p:cNvSpPr txBox="1"/>
            <p:nvPr/>
          </p:nvSpPr>
          <p:spPr>
            <a:xfrm>
              <a:off x="2112281" y="-442004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746" name="Straight Connector 745"/>
          <p:cNvCxnSpPr/>
          <p:nvPr/>
        </p:nvCxnSpPr>
        <p:spPr>
          <a:xfrm flipV="1">
            <a:off x="3422260" y="2865315"/>
            <a:ext cx="37275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8" name="Flowchart: Terminator 747"/>
          <p:cNvSpPr/>
          <p:nvPr/>
        </p:nvSpPr>
        <p:spPr>
          <a:xfrm>
            <a:off x="4512510" y="2854568"/>
            <a:ext cx="670028" cy="519536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9" name="Right Brace 748"/>
          <p:cNvSpPr/>
          <p:nvPr/>
        </p:nvSpPr>
        <p:spPr>
          <a:xfrm>
            <a:off x="5341387" y="2935818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0" name="TextBox 749"/>
          <p:cNvSpPr txBox="1"/>
          <p:nvPr/>
        </p:nvSpPr>
        <p:spPr>
          <a:xfrm>
            <a:off x="5491944" y="2988484"/>
            <a:ext cx="576773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Tw Cen MT" panose="020B0602020104020603" pitchFamily="34" charset="0"/>
                <a:sym typeface="Symbol"/>
              </a:rPr>
              <a:t>– 360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2" name="Right Brace 751"/>
          <p:cNvSpPr/>
          <p:nvPr/>
        </p:nvSpPr>
        <p:spPr>
          <a:xfrm>
            <a:off x="5357919" y="3794648"/>
            <a:ext cx="172146" cy="625574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3" name="TextBox 752"/>
          <p:cNvSpPr txBox="1"/>
          <p:nvPr/>
        </p:nvSpPr>
        <p:spPr>
          <a:xfrm>
            <a:off x="5544212" y="3950935"/>
            <a:ext cx="48640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640</a:t>
            </a:r>
            <a:endParaRPr lang="en-US" sz="12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754" name="TextBox 753"/>
          <p:cNvSpPr txBox="1"/>
          <p:nvPr/>
        </p:nvSpPr>
        <p:spPr>
          <a:xfrm>
            <a:off x="4323276" y="2803319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5" name="TextBox 754"/>
          <p:cNvSpPr txBox="1"/>
          <p:nvPr/>
        </p:nvSpPr>
        <p:spPr>
          <a:xfrm>
            <a:off x="4323276" y="3096701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9" name="TextBox 758"/>
          <p:cNvSpPr txBox="1"/>
          <p:nvPr/>
        </p:nvSpPr>
        <p:spPr>
          <a:xfrm>
            <a:off x="2623055" y="2237619"/>
            <a:ext cx="3867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760" name="TextBox 759"/>
          <p:cNvSpPr txBox="1"/>
          <p:nvPr/>
        </p:nvSpPr>
        <p:spPr>
          <a:xfrm>
            <a:off x="2797244" y="2237619"/>
            <a:ext cx="531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–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7412261" y="3505491"/>
                <a:ext cx="881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A + g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261" y="3505491"/>
                <a:ext cx="88197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207" t="-8197" r="-365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extBox 213"/>
          <p:cNvSpPr txBox="1"/>
          <p:nvPr/>
        </p:nvSpPr>
        <p:spPr>
          <a:xfrm>
            <a:off x="6226592" y="350549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Mean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6784695" y="3505491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) </a:t>
                </a:r>
                <a:endParaRPr lang="en-US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95" y="3505491"/>
                <a:ext cx="57099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95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TextBox 215"/>
          <p:cNvSpPr txBox="1"/>
          <p:nvPr/>
        </p:nvSpPr>
        <p:spPr>
          <a:xfrm>
            <a:off x="7193073" y="350549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7514567" y="3131063"/>
            <a:ext cx="644221" cy="77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7392244" y="3106234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Box 225"/>
              <p:cNvSpPr txBox="1"/>
              <p:nvPr/>
            </p:nvSpPr>
            <p:spPr>
              <a:xfrm>
                <a:off x="6919048" y="2949616"/>
                <a:ext cx="60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𝐮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=</a:t>
                </a:r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48" y="2949616"/>
                <a:ext cx="60144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r="-80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TextBox 226"/>
          <p:cNvSpPr txBox="1"/>
          <p:nvPr/>
        </p:nvSpPr>
        <p:spPr>
          <a:xfrm>
            <a:off x="7433889" y="2803801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i="1" dirty="0" err="1">
                <a:solidFill>
                  <a:srgbClr val="00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  <a:sym typeface="Symbol"/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87177" y="426781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1301423" y="426781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309992" y="426781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3313815" y="4267817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4321173" y="4278699"/>
            <a:ext cx="99500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623908" y="4250945"/>
            <a:ext cx="457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472134" y="4240754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223054" y="4231079"/>
            <a:ext cx="11427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100 + 20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1495462" y="4283688"/>
            <a:ext cx="57506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157817" y="4237035"/>
            <a:ext cx="1296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120 - 60</a:t>
            </a:r>
            <a:endParaRPr lang="en-US" sz="15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3478422" y="4183999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3476673" y="4244307"/>
            <a:ext cx="67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136101" y="4255945"/>
            <a:ext cx="13139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110 - 130</a:t>
            </a:r>
            <a:endParaRPr lang="en-US" sz="15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5" name="Rounded Rectangle 714"/>
          <p:cNvSpPr/>
          <p:nvPr/>
        </p:nvSpPr>
        <p:spPr>
          <a:xfrm>
            <a:off x="265319" y="2835730"/>
            <a:ext cx="1041608" cy="1707313"/>
          </a:xfrm>
          <a:prstGeom prst="roundRect">
            <a:avLst/>
          </a:prstGeom>
          <a:noFill/>
          <a:ln w="38100">
            <a:solidFill>
              <a:srgbClr val="D60093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kern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16" name="Curved Down Arrow 715"/>
          <p:cNvSpPr/>
          <p:nvPr/>
        </p:nvSpPr>
        <p:spPr>
          <a:xfrm rot="5217392" flipH="1" flipV="1">
            <a:off x="26664" y="2962990"/>
            <a:ext cx="449178" cy="26402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8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080610" y="4078585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702" name="Rounded Rectangle 701"/>
          <p:cNvSpPr/>
          <p:nvPr/>
        </p:nvSpPr>
        <p:spPr>
          <a:xfrm>
            <a:off x="4439495" y="2874863"/>
            <a:ext cx="652068" cy="1656521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97" name="Rounded Rectangle 696"/>
          <p:cNvSpPr/>
          <p:nvPr/>
        </p:nvSpPr>
        <p:spPr>
          <a:xfrm>
            <a:off x="3473064" y="2860612"/>
            <a:ext cx="559119" cy="1670771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51" name="Flowchart: Terminator 750"/>
          <p:cNvSpPr/>
          <p:nvPr/>
        </p:nvSpPr>
        <p:spPr>
          <a:xfrm>
            <a:off x="4482742" y="3732076"/>
            <a:ext cx="670028" cy="799308"/>
          </a:xfrm>
          <a:prstGeom prst="flowChartTerminator">
            <a:avLst/>
          </a:prstGeom>
          <a:solidFill>
            <a:srgbClr val="7030A0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6" name="TextBox 755"/>
          <p:cNvSpPr txBox="1"/>
          <p:nvPr/>
        </p:nvSpPr>
        <p:spPr>
          <a:xfrm>
            <a:off x="4377066" y="3677548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57" name="TextBox 756"/>
          <p:cNvSpPr txBox="1"/>
          <p:nvPr/>
        </p:nvSpPr>
        <p:spPr>
          <a:xfrm>
            <a:off x="4377066" y="3973925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4377066" y="4243993"/>
            <a:ext cx="953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4444853" y="3920278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60" name="Oval 259"/>
          <p:cNvSpPr/>
          <p:nvPr/>
        </p:nvSpPr>
        <p:spPr>
          <a:xfrm>
            <a:off x="4444853" y="4182856"/>
            <a:ext cx="149800" cy="164780"/>
          </a:xfrm>
          <a:prstGeom prst="ellipse">
            <a:avLst/>
          </a:prstGeom>
          <a:solidFill>
            <a:srgbClr val="00FFFF"/>
          </a:solidFill>
          <a:ln w="12700">
            <a:solidFill>
              <a:srgbClr val="0000FF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grpSp>
        <p:nvGrpSpPr>
          <p:cNvPr id="234" name="Group 233"/>
          <p:cNvGrpSpPr/>
          <p:nvPr/>
        </p:nvGrpSpPr>
        <p:grpSpPr>
          <a:xfrm>
            <a:off x="5177780" y="2839664"/>
            <a:ext cx="3569074" cy="662327"/>
            <a:chOff x="4552156" y="4265913"/>
            <a:chExt cx="3569074" cy="662327"/>
          </a:xfrm>
        </p:grpSpPr>
        <p:sp>
          <p:nvSpPr>
            <p:cNvPr id="235" name="Rectangle 234"/>
            <p:cNvSpPr/>
            <p:nvPr/>
          </p:nvSpPr>
          <p:spPr>
            <a:xfrm>
              <a:off x="4699273" y="4265913"/>
              <a:ext cx="3264973" cy="662327"/>
            </a:xfrm>
            <a:prstGeom prst="rect">
              <a:avLst/>
            </a:prstGeom>
            <a:solidFill>
              <a:srgbClr val="FFCC99">
                <a:alpha val="76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4552156" y="4313175"/>
              <a:ext cx="3569074" cy="552514"/>
              <a:chOff x="5025035" y="3427464"/>
              <a:chExt cx="3569074" cy="552514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6145796" y="3427464"/>
                <a:ext cx="2448313" cy="552514"/>
                <a:chOff x="3587338" y="1969535"/>
                <a:chExt cx="2448313" cy="552514"/>
              </a:xfrm>
            </p:grpSpPr>
            <p:sp>
              <p:nvSpPr>
                <p:cNvPr id="239" name="TextBox 238"/>
                <p:cNvSpPr txBox="1"/>
                <p:nvPr/>
              </p:nvSpPr>
              <p:spPr>
                <a:xfrm>
                  <a:off x="3587338" y="1969535"/>
                  <a:ext cx="244831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Lower limit + upper limit</a:t>
                  </a:r>
                  <a:endParaRPr lang="en-US" sz="15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40" name="TextBox 239"/>
                <p:cNvSpPr txBox="1"/>
                <p:nvPr/>
              </p:nvSpPr>
              <p:spPr>
                <a:xfrm>
                  <a:off x="4665495" y="2214272"/>
                  <a:ext cx="4282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2</a:t>
                  </a:r>
                  <a:endParaRPr lang="en-US" sz="14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3821781" y="2234567"/>
                  <a:ext cx="19939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TextBox 237"/>
              <p:cNvSpPr txBox="1"/>
              <p:nvPr/>
            </p:nvSpPr>
            <p:spPr>
              <a:xfrm>
                <a:off x="5025035" y="3530189"/>
                <a:ext cx="1528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Class mark =  </a:t>
                </a:r>
                <a:endPara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188" name="TextBox 1"/>
          <p:cNvSpPr txBox="1"/>
          <p:nvPr/>
        </p:nvSpPr>
        <p:spPr>
          <a:xfrm>
            <a:off x="35496" y="-687774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prstClr val="black"/>
                </a:solidFill>
              </a:rPr>
              <a:t>RD – 15.23 - Level-1 – Q12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8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800" decel="100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800" decel="100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800" decel="100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800" decel="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7" dur="500" tmFilter="0, 0; .2, .5; .8, .5; 1, 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8" dur="250" autoRev="1" fill="hold"/>
                                        <p:tgtEl>
                                          <p:spTgt spid="7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0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500"/>
                            </p:stCondLst>
                            <p:childTnLst>
                              <p:par>
                                <p:cTn id="4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34568E-6 L 0.14462 -0.17253 " pathEditMode="relative" rAng="0" ptsTypes="AA">
                                      <p:cBhvr>
                                        <p:cTn id="50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500"/>
                            </p:stCondLst>
                            <p:childTnLst>
                              <p:par>
                                <p:cTn id="5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00"/>
                            </p:stCondLst>
                            <p:childTnLst>
                              <p:par>
                                <p:cTn id="5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500"/>
                            </p:stCondLst>
                            <p:childTnLst>
                              <p:par>
                                <p:cTn id="5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500"/>
                            </p:stCondLst>
                            <p:childTnLst>
                              <p:par>
                                <p:cTn id="6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500"/>
                            </p:stCondLst>
                            <p:childTnLst>
                              <p:par>
                                <p:cTn id="6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500"/>
                            </p:stCondLst>
                            <p:childTnLst>
                              <p:par>
                                <p:cTn id="6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1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6"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7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4"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5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0"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1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8"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4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5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2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3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8" dur="5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9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6"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2" dur="5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0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4"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6" fill="hold">
                      <p:stCondLst>
                        <p:cond delay="indefinite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0" dur="5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1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4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0"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1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6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8" dur="500" tmFilter="0, 0; .2, .5; .8, .5; 1, 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9" dur="250" autoRev="1" fill="hold"/>
                                        <p:tgtEl>
                                          <p:spTgt spid="6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2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1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9"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500"/>
                            </p:stCondLst>
                            <p:childTnLst>
                              <p:par>
                                <p:cTn id="8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3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6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5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6" dur="500" tmFilter="0, 0; .2, .5; .8, .5; 1, 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7" dur="250" autoRev="1" fill="hold"/>
                                        <p:tgtEl>
                                          <p:spTgt spid="7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0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5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8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0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6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9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2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03" dur="500" tmFilter="0, 0; .2, .5; .8, .5; 1, 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4" dur="250" autoRev="1" fill="hold"/>
                                        <p:tgtEl>
                                          <p:spTgt spid="7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9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24" dur="500" tmFilter="0, 0; .2, .5; .8, .5; 1, 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5" dur="250" autoRev="1" fill="hold"/>
                                        <p:tgtEl>
                                          <p:spTgt spid="7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6" fill="hold">
                      <p:stCondLst>
                        <p:cond delay="indefinite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0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1" fill="hold">
                      <p:stCondLst>
                        <p:cond delay="indefinite"/>
                      </p:stCondLst>
                      <p:childTnLst>
                        <p:par>
                          <p:cTn id="932" fill="hold">
                            <p:stCondLst>
                              <p:cond delay="0"/>
                            </p:stCondLst>
                            <p:childTnLst>
                              <p:par>
                                <p:cTn id="9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5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0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1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2" fill="hold">
                            <p:stCondLst>
                              <p:cond delay="500"/>
                            </p:stCondLst>
                            <p:childTnLst>
                              <p:par>
                                <p:cTn id="9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3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6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8" fill="hold">
                      <p:stCondLst>
                        <p:cond delay="indefinite"/>
                      </p:stCondLst>
                      <p:childTnLst>
                        <p:par>
                          <p:cTn id="959" fill="hold">
                            <p:stCondLst>
                              <p:cond delay="0"/>
                            </p:stCondLst>
                            <p:childTnLst>
                              <p:par>
                                <p:cTn id="9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2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4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0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6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8" fill="hold">
                      <p:stCondLst>
                        <p:cond delay="indefinite"/>
                      </p:stCondLst>
                      <p:childTnLst>
                        <p:par>
                          <p:cTn id="989" fill="hold">
                            <p:stCondLst>
                              <p:cond delay="0"/>
                            </p:stCondLst>
                            <p:childTnLst>
                              <p:par>
                                <p:cTn id="9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2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4" fill="hold">
                      <p:stCondLst>
                        <p:cond delay="indefinite"/>
                      </p:stCondLst>
                      <p:childTnLst>
                        <p:par>
                          <p:cTn id="995" fill="hold">
                            <p:stCondLst>
                              <p:cond delay="0"/>
                            </p:stCondLst>
                            <p:childTnLst>
                              <p:par>
                                <p:cTn id="99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8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0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213" grpId="0"/>
      <p:bldP spid="584" grpId="0" animBg="1"/>
      <p:bldP spid="585" grpId="0" animBg="1"/>
      <p:bldP spid="586" grpId="0" animBg="1"/>
      <p:bldP spid="587" grpId="0" animBg="1"/>
      <p:bldP spid="588" grpId="0" animBg="1"/>
      <p:bldP spid="589" grpId="0" animBg="1"/>
      <p:bldP spid="590" grpId="0" animBg="1"/>
      <p:bldP spid="591" grpId="0" animBg="1"/>
      <p:bldP spid="592" grpId="0" animBg="1"/>
      <p:bldP spid="593" grpId="0" animBg="1"/>
      <p:bldP spid="594" grpId="0" animBg="1"/>
      <p:bldP spid="595" grpId="0" animBg="1"/>
      <p:bldP spid="596" grpId="0" animBg="1"/>
      <p:bldP spid="597" grpId="0" animBg="1"/>
      <p:bldP spid="598" grpId="0" animBg="1"/>
      <p:bldP spid="599" grpId="0" animBg="1"/>
      <p:bldP spid="600" grpId="0" animBg="1"/>
      <p:bldP spid="601" grpId="0" animBg="1"/>
      <p:bldP spid="608" grpId="0" animBg="1"/>
      <p:bldP spid="609" grpId="0" animBg="1"/>
      <p:bldP spid="610" grpId="0" animBg="1"/>
      <p:bldP spid="612" grpId="0" animBg="1"/>
      <p:bldP spid="613" grpId="0" animBg="1"/>
      <p:bldP spid="614" grpId="0" animBg="1"/>
      <p:bldP spid="615" grpId="0" animBg="1"/>
      <p:bldP spid="616" grpId="0" animBg="1"/>
      <p:bldP spid="617" grpId="0" animBg="1"/>
      <p:bldP spid="618" grpId="0" animBg="1"/>
      <p:bldP spid="619" grpId="0" animBg="1"/>
      <p:bldP spid="620" grpId="0" animBg="1"/>
      <p:bldP spid="621" grpId="0" animBg="1"/>
      <p:bldP spid="622" grpId="0" animBg="1"/>
      <p:bldP spid="623" grpId="0" animBg="1"/>
      <p:bldP spid="624" grpId="0" animBg="1"/>
      <p:bldP spid="625" grpId="0" animBg="1"/>
      <p:bldP spid="627" grpId="0"/>
      <p:bldP spid="628" grpId="0"/>
      <p:bldP spid="629" grpId="0"/>
      <p:bldP spid="630" grpId="0"/>
      <p:bldP spid="631" grpId="0"/>
      <p:bldP spid="632" grpId="0"/>
      <p:bldP spid="633" grpId="0"/>
      <p:bldP spid="634" grpId="0"/>
      <p:bldP spid="635" grpId="0"/>
      <p:bldP spid="636" grpId="0"/>
      <p:bldP spid="637" grpId="0"/>
      <p:bldP spid="638" grpId="0"/>
      <p:bldP spid="639" grpId="0" animBg="1"/>
      <p:bldP spid="639" grpId="1" animBg="1"/>
      <p:bldP spid="640" grpId="0" animBg="1"/>
      <p:bldP spid="640" grpId="1" animBg="1"/>
      <p:bldP spid="641" grpId="0"/>
      <p:bldP spid="642" grpId="0"/>
      <p:bldP spid="643" grpId="0"/>
      <p:bldP spid="644" grpId="0"/>
      <p:bldP spid="645" grpId="0"/>
      <p:bldP spid="651" grpId="0"/>
      <p:bldP spid="651" grpId="1"/>
      <p:bldP spid="652" grpId="0"/>
      <p:bldP spid="653" grpId="0"/>
      <p:bldP spid="654" grpId="0"/>
      <p:bldP spid="655" grpId="0"/>
      <p:bldP spid="655" grpId="1"/>
      <p:bldP spid="656" grpId="0"/>
      <p:bldP spid="656" grpId="1"/>
      <p:bldP spid="657" grpId="0"/>
      <p:bldP spid="657" grpId="1"/>
      <p:bldP spid="658" grpId="0"/>
      <p:bldP spid="659" grpId="0"/>
      <p:bldP spid="659" grpId="1"/>
      <p:bldP spid="659" grpId="2"/>
      <p:bldP spid="660" grpId="0"/>
      <p:bldP spid="661" grpId="0" animBg="1"/>
      <p:bldP spid="661" grpId="1" animBg="1"/>
      <p:bldP spid="662" grpId="0"/>
      <p:bldP spid="663" grpId="0"/>
      <p:bldP spid="664" grpId="0"/>
      <p:bldP spid="664" grpId="1"/>
      <p:bldP spid="665" grpId="0" animBg="1"/>
      <p:bldP spid="665" grpId="1" animBg="1"/>
      <p:bldP spid="666" grpId="0" animBg="1"/>
      <p:bldP spid="666" grpId="1" animBg="1"/>
      <p:bldP spid="667" grpId="0" animBg="1"/>
      <p:bldP spid="667" grpId="1" animBg="1"/>
      <p:bldP spid="668" grpId="0" animBg="1"/>
      <p:bldP spid="668" grpId="1" animBg="1"/>
      <p:bldP spid="669" grpId="0" animBg="1"/>
      <p:bldP spid="669" grpId="1" animBg="1"/>
      <p:bldP spid="670" grpId="0"/>
      <p:bldP spid="670" grpId="1"/>
      <p:bldP spid="671" grpId="0"/>
      <p:bldP spid="671" grpId="1"/>
      <p:bldP spid="672" grpId="0"/>
      <p:bldP spid="672" grpId="1"/>
      <p:bldP spid="673" grpId="0"/>
      <p:bldP spid="673" grpId="1"/>
      <p:bldP spid="674" grpId="0" animBg="1"/>
      <p:bldP spid="674" grpId="1" animBg="1"/>
      <p:bldP spid="675" grpId="0"/>
      <p:bldP spid="676" grpId="0"/>
      <p:bldP spid="677" grpId="0"/>
      <p:bldP spid="678" grpId="0"/>
      <p:bldP spid="686" grpId="0" animBg="1"/>
      <p:bldP spid="686" grpId="1" animBg="1"/>
      <p:bldP spid="687" grpId="0" animBg="1"/>
      <p:bldP spid="687" grpId="1" animBg="1"/>
      <p:bldP spid="692" grpId="0" animBg="1"/>
      <p:bldP spid="692" grpId="1" animBg="1"/>
      <p:bldP spid="693" grpId="0" animBg="1"/>
      <p:bldP spid="693" grpId="1" animBg="1"/>
      <p:bldP spid="694" grpId="0" animBg="1"/>
      <p:bldP spid="694" grpId="1" animBg="1"/>
      <p:bldP spid="695" grpId="0" animBg="1"/>
      <p:bldP spid="695" grpId="1" animBg="1"/>
      <p:bldP spid="696" grpId="0" animBg="1"/>
      <p:bldP spid="696" grpId="1" animBg="1"/>
      <p:bldP spid="698" grpId="0" animBg="1"/>
      <p:bldP spid="698" grpId="1" animBg="1"/>
      <p:bldP spid="699" grpId="0" animBg="1"/>
      <p:bldP spid="699" grpId="1" animBg="1"/>
      <p:bldP spid="700" grpId="0" animBg="1"/>
      <p:bldP spid="700" grpId="1" animBg="1"/>
      <p:bldP spid="701" grpId="0" animBg="1"/>
      <p:bldP spid="701" grpId="1" animBg="1"/>
      <p:bldP spid="703" grpId="0" animBg="1"/>
      <p:bldP spid="703" grpId="1" animBg="1"/>
      <p:bldP spid="704" grpId="0" animBg="1"/>
      <p:bldP spid="704" grpId="1" animBg="1"/>
      <p:bldP spid="705" grpId="0" animBg="1"/>
      <p:bldP spid="705" grpId="1" animBg="1"/>
      <p:bldP spid="707" grpId="0"/>
      <p:bldP spid="708" grpId="0"/>
      <p:bldP spid="709" grpId="0"/>
      <p:bldP spid="710" grpId="0"/>
      <p:bldP spid="711" grpId="0"/>
      <p:bldP spid="712" grpId="0"/>
      <p:bldP spid="717" grpId="0"/>
      <p:bldP spid="718" grpId="0"/>
      <p:bldP spid="719" grpId="0"/>
      <p:bldP spid="720" grpId="0"/>
      <p:bldP spid="721" grpId="0"/>
      <p:bldP spid="723" grpId="0"/>
      <p:bldP spid="725" grpId="0"/>
      <p:bldP spid="725" grpId="1"/>
      <p:bldP spid="748" grpId="0" animBg="1"/>
      <p:bldP spid="748" grpId="1" animBg="1"/>
      <p:bldP spid="748" grpId="2" animBg="1"/>
      <p:bldP spid="749" grpId="0" animBg="1"/>
      <p:bldP spid="749" grpId="1" animBg="1"/>
      <p:bldP spid="750" grpId="0"/>
      <p:bldP spid="750" grpId="1"/>
      <p:bldP spid="752" grpId="0" animBg="1"/>
      <p:bldP spid="752" grpId="1" animBg="1"/>
      <p:bldP spid="753" grpId="0"/>
      <p:bldP spid="753" grpId="1"/>
      <p:bldP spid="754" grpId="0"/>
      <p:bldP spid="755" grpId="0"/>
      <p:bldP spid="759" grpId="0"/>
      <p:bldP spid="760" grpId="0"/>
      <p:bldP spid="208" grpId="0"/>
      <p:bldP spid="214" grpId="0"/>
      <p:bldP spid="215" grpId="0"/>
      <p:bldP spid="216" grpId="0"/>
      <p:bldP spid="225" grpId="0"/>
      <p:bldP spid="226" grpId="0"/>
      <p:bldP spid="227" grpId="0"/>
      <p:bldP spid="243" grpId="0" animBg="1"/>
      <p:bldP spid="244" grpId="0" animBg="1"/>
      <p:bldP spid="245" grpId="0" animBg="1"/>
      <p:bldP spid="248" grpId="0" animBg="1"/>
      <p:bldP spid="250" grpId="0" animBg="1"/>
      <p:bldP spid="251" grpId="0"/>
      <p:bldP spid="253" grpId="0"/>
      <p:bldP spid="254" grpId="0"/>
      <p:bldP spid="254" grpId="1"/>
      <p:bldP spid="256" grpId="0" animBg="1"/>
      <p:bldP spid="256" grpId="1" animBg="1"/>
      <p:bldP spid="258" grpId="0"/>
      <p:bldP spid="258" grpId="1"/>
      <p:bldP spid="259" grpId="0" animBg="1"/>
      <p:bldP spid="259" grpId="1" animBg="1"/>
      <p:bldP spid="267" grpId="0"/>
      <p:bldP spid="268" grpId="0"/>
      <p:bldP spid="715" grpId="0" animBg="1"/>
      <p:bldP spid="715" grpId="1" animBg="1"/>
      <p:bldP spid="715" grpId="2" animBg="1"/>
      <p:bldP spid="716" grpId="0" animBg="1"/>
      <p:bldP spid="716" grpId="1" animBg="1"/>
      <p:bldP spid="280" grpId="0" animBg="1"/>
      <p:bldP spid="280" grpId="1" animBg="1"/>
      <p:bldP spid="702" grpId="0" animBg="1"/>
      <p:bldP spid="702" grpId="1" animBg="1"/>
      <p:bldP spid="702" grpId="2" animBg="1"/>
      <p:bldP spid="697" grpId="0" animBg="1"/>
      <p:bldP spid="697" grpId="1" animBg="1"/>
      <p:bldP spid="697" grpId="2" animBg="1"/>
      <p:bldP spid="751" grpId="0" animBg="1"/>
      <p:bldP spid="751" grpId="1" animBg="1"/>
      <p:bldP spid="751" grpId="2" animBg="1"/>
      <p:bldP spid="756" grpId="0"/>
      <p:bldP spid="757" grpId="0"/>
      <p:bldP spid="269" grpId="0"/>
      <p:bldP spid="706" grpId="0" animBg="1"/>
      <p:bldP spid="706" grpId="1" animBg="1"/>
      <p:bldP spid="260" grpId="0" animBg="1"/>
      <p:bldP spid="26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Table 2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30232"/>
              </p:ext>
            </p:extLst>
          </p:nvPr>
        </p:nvGraphicFramePr>
        <p:xfrm>
          <a:off x="327693" y="871976"/>
          <a:ext cx="5480178" cy="79472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5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78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223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48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31356" y="851473"/>
            <a:ext cx="5327433" cy="771809"/>
            <a:chOff x="427189" y="1433371"/>
            <a:chExt cx="5327433" cy="771809"/>
          </a:xfrm>
        </p:grpSpPr>
        <p:sp>
          <p:nvSpPr>
            <p:cNvPr id="230" name="TextBox 229"/>
            <p:cNvSpPr txBox="1"/>
            <p:nvPr/>
          </p:nvSpPr>
          <p:spPr>
            <a:xfrm>
              <a:off x="545893" y="1433371"/>
              <a:ext cx="70967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</a:t>
              </a:r>
              <a:r>
                <a:rPr lang="en-US" sz="1300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l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27189" y="1912792"/>
              <a:ext cx="9470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99900" y="1542339"/>
              <a:ext cx="7091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– 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574110" y="1912792"/>
              <a:ext cx="36069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084497" y="1542339"/>
              <a:ext cx="7090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– 50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2259205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2724129" y="1542339"/>
              <a:ext cx="79617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– 70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2934253" y="1912792"/>
              <a:ext cx="35799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370592" y="1543787"/>
              <a:ext cx="72298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70 – 90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3613192" y="1912792"/>
              <a:ext cx="35968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4038377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90 – 110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320291" y="1912792"/>
              <a:ext cx="28748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849515" y="1542339"/>
              <a:ext cx="90510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110 – 130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123146" y="1912792"/>
              <a:ext cx="35784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3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83" name="TextBox 382"/>
          <p:cNvSpPr txBox="1"/>
          <p:nvPr/>
        </p:nvSpPr>
        <p:spPr>
          <a:xfrm>
            <a:off x="5979990" y="351729"/>
            <a:ext cx="89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660617" y="358752"/>
            <a:ext cx="5510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 (5 – 14)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48296" y="351729"/>
            <a:ext cx="576064" cy="405288"/>
            <a:chOff x="2458839" y="1894629"/>
            <a:chExt cx="576064" cy="405288"/>
          </a:xfrm>
        </p:grpSpPr>
        <p:sp>
          <p:nvSpPr>
            <p:cNvPr id="211" name="Flowchart: Sequential Access Storage 210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164192" y="1617373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>
            <a:off x="899592" y="2482812"/>
            <a:ext cx="348172" cy="338554"/>
            <a:chOff x="8051534" y="974335"/>
            <a:chExt cx="348172" cy="338554"/>
          </a:xfrm>
        </p:grpSpPr>
        <p:sp>
          <p:nvSpPr>
            <p:cNvPr id="298" name="TextBox 297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TextBox 299"/>
          <p:cNvSpPr txBox="1"/>
          <p:nvPr/>
        </p:nvSpPr>
        <p:spPr>
          <a:xfrm>
            <a:off x="1168594" y="245486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1431565" y="2281425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d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02" name="Straight Connector 301"/>
          <p:cNvCxnSpPr/>
          <p:nvPr/>
        </p:nvCxnSpPr>
        <p:spPr>
          <a:xfrm>
            <a:off x="1469641" y="2621990"/>
            <a:ext cx="503708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1483192" y="2560909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168594" y="3019335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1413151" y="2903200"/>
            <a:ext cx="56019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280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06" name="Straight Connector 305"/>
          <p:cNvCxnSpPr/>
          <p:nvPr/>
        </p:nvCxnSpPr>
        <p:spPr>
          <a:xfrm>
            <a:off x="1465932" y="3187748"/>
            <a:ext cx="539149" cy="86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1405641" y="3141139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168594" y="3485573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902220" y="3472009"/>
            <a:ext cx="348172" cy="338554"/>
            <a:chOff x="8051534" y="974335"/>
            <a:chExt cx="348172" cy="338554"/>
          </a:xfrm>
        </p:grpSpPr>
        <p:sp>
          <p:nvSpPr>
            <p:cNvPr id="310" name="TextBox 309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11" name="Straight Connector 310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TextBox 311"/>
          <p:cNvSpPr txBox="1"/>
          <p:nvPr/>
        </p:nvSpPr>
        <p:spPr>
          <a:xfrm>
            <a:off x="3798836" y="2402984"/>
            <a:ext cx="32573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A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3974388" y="240298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14" name="Group 313"/>
          <p:cNvGrpSpPr/>
          <p:nvPr/>
        </p:nvGrpSpPr>
        <p:grpSpPr>
          <a:xfrm>
            <a:off x="4114939" y="2411903"/>
            <a:ext cx="348172" cy="338554"/>
            <a:chOff x="8051534" y="974335"/>
            <a:chExt cx="348172" cy="338554"/>
          </a:xfrm>
        </p:grpSpPr>
        <p:sp>
          <p:nvSpPr>
            <p:cNvPr id="315" name="TextBox 314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16" name="Straight Connector 315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TextBox 316"/>
          <p:cNvSpPr txBox="1"/>
          <p:nvPr/>
        </p:nvSpPr>
        <p:spPr>
          <a:xfrm>
            <a:off x="3567427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3803139" y="2751976"/>
            <a:ext cx="42991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295870" y="2751976"/>
            <a:ext cx="46871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567427" y="3088590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803139" y="3075806"/>
            <a:ext cx="7237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65.6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22" name="Straight Connector 321"/>
          <p:cNvCxnSpPr/>
          <p:nvPr/>
        </p:nvCxnSpPr>
        <p:spPr>
          <a:xfrm>
            <a:off x="2411760" y="2458009"/>
            <a:ext cx="0" cy="25164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Group 322"/>
          <p:cNvGrpSpPr/>
          <p:nvPr/>
        </p:nvGrpSpPr>
        <p:grpSpPr>
          <a:xfrm>
            <a:off x="405036" y="3846507"/>
            <a:ext cx="2223136" cy="457634"/>
            <a:chOff x="3577572" y="3907352"/>
            <a:chExt cx="2223136" cy="457634"/>
          </a:xfrm>
        </p:grpSpPr>
        <p:sp>
          <p:nvSpPr>
            <p:cNvPr id="324" name="Rectangle 323"/>
            <p:cNvSpPr/>
            <p:nvPr/>
          </p:nvSpPr>
          <p:spPr>
            <a:xfrm>
              <a:off x="3577572" y="3907352"/>
              <a:ext cx="2223136" cy="457634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4628982" y="4027595"/>
              <a:ext cx="1112573" cy="201682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6" name="TextBox 325"/>
            <p:cNvSpPr txBox="1"/>
            <p:nvPr/>
          </p:nvSpPr>
          <p:spPr>
            <a:xfrm>
              <a:off x="4563818" y="3959229"/>
              <a:ext cx="996438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d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baseline="-25000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5097567" y="3959229"/>
              <a:ext cx="703141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  280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8" name="Rounded Rectangle 327"/>
            <p:cNvSpPr/>
            <p:nvPr/>
          </p:nvSpPr>
          <p:spPr>
            <a:xfrm>
              <a:off x="3628514" y="4008762"/>
              <a:ext cx="946709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3583205" y="3959543"/>
              <a:ext cx="675185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4169653" y="3959543"/>
              <a:ext cx="389851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50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31" name="Oval 330"/>
          <p:cNvSpPr/>
          <p:nvPr/>
        </p:nvSpPr>
        <p:spPr>
          <a:xfrm>
            <a:off x="2040633" y="3890719"/>
            <a:ext cx="53840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917472" y="3890719"/>
            <a:ext cx="45461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33" name="Group 332"/>
          <p:cNvGrpSpPr/>
          <p:nvPr/>
        </p:nvGrpSpPr>
        <p:grpSpPr>
          <a:xfrm>
            <a:off x="2585936" y="3682350"/>
            <a:ext cx="2569307" cy="447058"/>
            <a:chOff x="2704867" y="3035968"/>
            <a:chExt cx="2569307" cy="447058"/>
          </a:xfrm>
        </p:grpSpPr>
        <p:sp>
          <p:nvSpPr>
            <p:cNvPr id="334" name="Rectangle 333"/>
            <p:cNvSpPr/>
            <p:nvPr/>
          </p:nvSpPr>
          <p:spPr>
            <a:xfrm>
              <a:off x="2704867" y="3035968"/>
              <a:ext cx="2466018" cy="447058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FF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2733951" y="3077705"/>
              <a:ext cx="2540223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Assumed Mean (A) =        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581357" y="3059718"/>
              <a:ext cx="40267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60</a:t>
              </a:r>
              <a:endParaRPr lang="en-US" sz="1600" b="1" dirty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cxnSp>
        <p:nvCxnSpPr>
          <p:cNvPr id="337" name="Straight Connector 336"/>
          <p:cNvCxnSpPr/>
          <p:nvPr/>
        </p:nvCxnSpPr>
        <p:spPr>
          <a:xfrm flipV="1">
            <a:off x="1713780" y="3277112"/>
            <a:ext cx="149474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V="1">
            <a:off x="1719388" y="3042641"/>
            <a:ext cx="144018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/>
          <p:cNvSpPr txBox="1"/>
          <p:nvPr/>
        </p:nvSpPr>
        <p:spPr>
          <a:xfrm>
            <a:off x="3567427" y="334379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799935" y="3331012"/>
            <a:ext cx="5628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65.6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2450207" y="3329994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/>
              <p:cNvSpPr txBox="1"/>
              <p:nvPr/>
            </p:nvSpPr>
            <p:spPr>
              <a:xfrm>
                <a:off x="2750771" y="3319435"/>
                <a:ext cx="100219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44" name="TextBox 3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71" y="3319435"/>
                <a:ext cx="1002197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30" t="-3636" r="-7273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7" name="TextBox 346"/>
          <p:cNvSpPr txBox="1"/>
          <p:nvPr/>
        </p:nvSpPr>
        <p:spPr>
          <a:xfrm>
            <a:off x="658974" y="3435846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4074304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2750771" y="2427734"/>
            <a:ext cx="662361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Mean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" name="TextBox 350"/>
              <p:cNvSpPr txBox="1"/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351" name="TextBox 3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blipFill rotWithShape="1">
                <a:blip r:embed="rId4"/>
                <a:stretch>
                  <a:fillRect t="-3571" r="-4630" b="-232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Rectangle 352"/>
          <p:cNvSpPr/>
          <p:nvPr/>
        </p:nvSpPr>
        <p:spPr>
          <a:xfrm>
            <a:off x="2483768" y="3362096"/>
            <a:ext cx="1886597" cy="303409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358" name="Picture 35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90" y="3440262"/>
            <a:ext cx="1175778" cy="1593124"/>
          </a:xfrm>
          <a:prstGeom prst="rect">
            <a:avLst/>
          </a:prstGeom>
        </p:spPr>
      </p:pic>
      <p:sp>
        <p:nvSpPr>
          <p:cNvPr id="359" name="Rectangle 358"/>
          <p:cNvSpPr/>
          <p:nvPr/>
        </p:nvSpPr>
        <p:spPr>
          <a:xfrm>
            <a:off x="2801230" y="3855177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0" name="Rounded Rectangle 359"/>
          <p:cNvSpPr/>
          <p:nvPr/>
        </p:nvSpPr>
        <p:spPr>
          <a:xfrm>
            <a:off x="3101976" y="3652657"/>
            <a:ext cx="422494" cy="210312"/>
          </a:xfrm>
          <a:prstGeom prst="roundRect">
            <a:avLst/>
          </a:prstGeom>
          <a:solidFill>
            <a:srgbClr val="FFFF00"/>
          </a:solidFill>
          <a:ln>
            <a:noFill/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3007219" y="3837089"/>
            <a:ext cx="61506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28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2924351" y="4522197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 </a:t>
            </a: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30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3101976" y="4306340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64" name="Straight Connector 363"/>
          <p:cNvCxnSpPr/>
          <p:nvPr/>
        </p:nvCxnSpPr>
        <p:spPr>
          <a:xfrm>
            <a:off x="2937254" y="4356397"/>
            <a:ext cx="774497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365" name="Rectangle 364"/>
          <p:cNvSpPr/>
          <p:nvPr/>
        </p:nvSpPr>
        <p:spPr>
          <a:xfrm>
            <a:off x="3204802" y="3604566"/>
            <a:ext cx="23115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.</a:t>
            </a:r>
            <a:endParaRPr lang="en-US" sz="1400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3100088" y="3604566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Tw Cen MT" panose="020B0602020104020603" pitchFamily="34" charset="0"/>
                <a:sym typeface="Symbol"/>
              </a:rPr>
              <a:t>5</a:t>
            </a:r>
            <a:endParaRPr lang="en-US" sz="1400" kern="0" dirty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3250261" y="3837089"/>
            <a:ext cx="34953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2820636" y="4077569"/>
            <a:ext cx="8838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 </a:t>
            </a: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25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3256069" y="3604566"/>
            <a:ext cx="27924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6</a:t>
            </a:r>
            <a:endParaRPr lang="en-US" sz="1400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cxnSp>
        <p:nvCxnSpPr>
          <p:cNvPr id="375" name="Straight Connector 374"/>
          <p:cNvCxnSpPr/>
          <p:nvPr/>
        </p:nvCxnSpPr>
        <p:spPr>
          <a:xfrm>
            <a:off x="2936141" y="4807263"/>
            <a:ext cx="800109" cy="0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376" name="Arc 375"/>
          <p:cNvSpPr/>
          <p:nvPr/>
        </p:nvSpPr>
        <p:spPr>
          <a:xfrm>
            <a:off x="2778880" y="3867755"/>
            <a:ext cx="273556" cy="302248"/>
          </a:xfrm>
          <a:prstGeom prst="arc">
            <a:avLst>
              <a:gd name="adj1" fmla="val 16460673"/>
              <a:gd name="adj2" fmla="val 6049012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77" name="Straight Connector 376"/>
          <p:cNvCxnSpPr/>
          <p:nvPr/>
        </p:nvCxnSpPr>
        <p:spPr>
          <a:xfrm>
            <a:off x="2925199" y="3866085"/>
            <a:ext cx="811051" cy="24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Rectangle 377"/>
          <p:cNvSpPr/>
          <p:nvPr/>
        </p:nvSpPr>
        <p:spPr>
          <a:xfrm>
            <a:off x="3202799" y="4300606"/>
            <a:ext cx="34953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3205720" y="4762804"/>
            <a:ext cx="25845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kern="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0</a:t>
            </a:r>
            <a:endParaRPr lang="en-US" sz="1400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3118092" y="3589177"/>
            <a:ext cx="34838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5.6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6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18715 -0.02192 " pathEditMode="relative" rAng="0" ptsTypes="AA">
                                      <p:cBhvr>
                                        <p:cTn id="197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58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0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4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1" grpId="0"/>
      <p:bldP spid="303" grpId="0"/>
      <p:bldP spid="304" grpId="0"/>
      <p:bldP spid="305" grpId="0"/>
      <p:bldP spid="307" grpId="0"/>
      <p:bldP spid="308" grpId="0"/>
      <p:bldP spid="312" grpId="0"/>
      <p:bldP spid="313" grpId="0"/>
      <p:bldP spid="317" grpId="0"/>
      <p:bldP spid="318" grpId="0"/>
      <p:bldP spid="319" grpId="0"/>
      <p:bldP spid="320" grpId="0"/>
      <p:bldP spid="321" grpId="0"/>
      <p:bldP spid="331" grpId="0" animBg="1"/>
      <p:bldP spid="331" grpId="1" animBg="1"/>
      <p:bldP spid="332" grpId="0" animBg="1"/>
      <p:bldP spid="332" grpId="1" animBg="1"/>
      <p:bldP spid="341" grpId="0"/>
      <p:bldP spid="342" grpId="0"/>
      <p:bldP spid="343" grpId="0"/>
      <p:bldP spid="344" grpId="0"/>
      <p:bldP spid="347" grpId="0"/>
      <p:bldP spid="348" grpId="0"/>
      <p:bldP spid="348" grpId="1"/>
      <p:bldP spid="348" grpId="2"/>
      <p:bldP spid="350" grpId="0"/>
      <p:bldP spid="351" grpId="0"/>
      <p:bldP spid="353" grpId="0" animBg="1"/>
      <p:bldP spid="359" grpId="0"/>
      <p:bldP spid="359" grpId="1"/>
      <p:bldP spid="360" grpId="0" animBg="1"/>
      <p:bldP spid="360" grpId="1" animBg="1"/>
      <p:bldP spid="361" grpId="0"/>
      <p:bldP spid="361" grpId="1"/>
      <p:bldP spid="362" grpId="0"/>
      <p:bldP spid="362" grpId="1"/>
      <p:bldP spid="363" grpId="0"/>
      <p:bldP spid="363" grpId="1"/>
      <p:bldP spid="365" grpId="0"/>
      <p:bldP spid="365" grpId="1"/>
      <p:bldP spid="366" grpId="0"/>
      <p:bldP spid="366" grpId="1"/>
      <p:bldP spid="369" grpId="0"/>
      <p:bldP spid="369" grpId="1"/>
      <p:bldP spid="370" grpId="0"/>
      <p:bldP spid="370" grpId="1"/>
      <p:bldP spid="371" grpId="0"/>
      <p:bldP spid="371" grpId="1"/>
      <p:bldP spid="376" grpId="0" animBg="1"/>
      <p:bldP spid="376" grpId="1" animBg="1"/>
      <p:bldP spid="378" grpId="0"/>
      <p:bldP spid="378" grpId="1"/>
      <p:bldP spid="380" grpId="0"/>
      <p:bldP spid="380" grpId="1"/>
      <p:bldP spid="381" grpId="0"/>
      <p:bldP spid="38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6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69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Box 784"/>
          <p:cNvSpPr txBox="1"/>
          <p:nvPr/>
        </p:nvSpPr>
        <p:spPr>
          <a:xfrm>
            <a:off x="641275" y="300861"/>
            <a:ext cx="631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distributions: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(5 – 14)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86" name="Table 7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61451"/>
              </p:ext>
            </p:extLst>
          </p:nvPr>
        </p:nvGraphicFramePr>
        <p:xfrm>
          <a:off x="768282" y="1060196"/>
          <a:ext cx="4312891" cy="685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1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100" dirty="0" smtClean="0"/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35912" y="1114477"/>
            <a:ext cx="4314744" cy="676853"/>
            <a:chOff x="706196" y="1606484"/>
            <a:chExt cx="4314744" cy="676853"/>
          </a:xfrm>
        </p:grpSpPr>
        <p:sp>
          <p:nvSpPr>
            <p:cNvPr id="787" name="TextBox 786"/>
            <p:cNvSpPr txBox="1"/>
            <p:nvPr/>
          </p:nvSpPr>
          <p:spPr>
            <a:xfrm>
              <a:off x="706196" y="1606484"/>
              <a:ext cx="12675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8" name="TextBox 787"/>
            <p:cNvSpPr txBox="1"/>
            <p:nvPr/>
          </p:nvSpPr>
          <p:spPr>
            <a:xfrm>
              <a:off x="884732" y="1947472"/>
              <a:ext cx="10019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9" name="TextBox 788"/>
            <p:cNvSpPr txBox="1"/>
            <p:nvPr/>
          </p:nvSpPr>
          <p:spPr>
            <a:xfrm>
              <a:off x="1815812" y="1606484"/>
              <a:ext cx="7582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895350" y="1960172"/>
              <a:ext cx="599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2362994" y="1606484"/>
              <a:ext cx="7579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8 - 16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2424844" y="1960172"/>
              <a:ext cx="6342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3" name="TextBox 792"/>
            <p:cNvSpPr txBox="1"/>
            <p:nvPr/>
          </p:nvSpPr>
          <p:spPr>
            <a:xfrm>
              <a:off x="2977158" y="1606484"/>
              <a:ext cx="7586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16 - 24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4" name="TextBox 793"/>
            <p:cNvSpPr txBox="1"/>
            <p:nvPr/>
          </p:nvSpPr>
          <p:spPr>
            <a:xfrm>
              <a:off x="3123176" y="1960172"/>
              <a:ext cx="466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5" name="TextBox 794"/>
            <p:cNvSpPr txBox="1"/>
            <p:nvPr/>
          </p:nvSpPr>
          <p:spPr>
            <a:xfrm>
              <a:off x="3626894" y="1606484"/>
              <a:ext cx="7586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24 - 32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6" name="TextBox 795"/>
            <p:cNvSpPr txBox="1"/>
            <p:nvPr/>
          </p:nvSpPr>
          <p:spPr>
            <a:xfrm>
              <a:off x="3785592" y="1960172"/>
              <a:ext cx="4412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7" name="TextBox 796"/>
            <p:cNvSpPr txBox="1"/>
            <p:nvPr/>
          </p:nvSpPr>
          <p:spPr>
            <a:xfrm>
              <a:off x="4269669" y="1606484"/>
              <a:ext cx="7512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32 - 40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8" name="TextBox 797"/>
            <p:cNvSpPr txBox="1"/>
            <p:nvPr/>
          </p:nvSpPr>
          <p:spPr>
            <a:xfrm>
              <a:off x="4450563" y="1960172"/>
              <a:ext cx="3894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7" name="TextBox 896"/>
          <p:cNvSpPr txBox="1"/>
          <p:nvPr/>
        </p:nvSpPr>
        <p:spPr>
          <a:xfrm>
            <a:off x="5031535" y="646459"/>
            <a:ext cx="92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(3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7342" y="1718187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386" name="Rounded Rectangle 385"/>
          <p:cNvSpPr/>
          <p:nvPr/>
        </p:nvSpPr>
        <p:spPr>
          <a:xfrm>
            <a:off x="229005" y="2147336"/>
            <a:ext cx="1156739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7" name="Rounded Rectangle 386"/>
          <p:cNvSpPr/>
          <p:nvPr/>
        </p:nvSpPr>
        <p:spPr>
          <a:xfrm>
            <a:off x="229005" y="267450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88" name="Rounded Rectangle 387"/>
          <p:cNvSpPr/>
          <p:nvPr/>
        </p:nvSpPr>
        <p:spPr>
          <a:xfrm>
            <a:off x="229005" y="2961016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89" name="Rounded Rectangle 388"/>
          <p:cNvSpPr/>
          <p:nvPr/>
        </p:nvSpPr>
        <p:spPr>
          <a:xfrm>
            <a:off x="229005" y="3247527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0" name="Rounded Rectangle 389"/>
          <p:cNvSpPr/>
          <p:nvPr/>
        </p:nvSpPr>
        <p:spPr>
          <a:xfrm>
            <a:off x="229005" y="353917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1" name="Rounded Rectangle 390"/>
          <p:cNvSpPr/>
          <p:nvPr/>
        </p:nvSpPr>
        <p:spPr>
          <a:xfrm>
            <a:off x="229005" y="383082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2" name="Rounded Rectangle 391"/>
          <p:cNvSpPr/>
          <p:nvPr/>
        </p:nvSpPr>
        <p:spPr>
          <a:xfrm>
            <a:off x="1411522" y="2147336"/>
            <a:ext cx="996357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3" name="Rounded Rectangle 392"/>
          <p:cNvSpPr/>
          <p:nvPr/>
        </p:nvSpPr>
        <p:spPr>
          <a:xfrm>
            <a:off x="1411522" y="267450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4" name="Rounded Rectangle 393"/>
          <p:cNvSpPr/>
          <p:nvPr/>
        </p:nvSpPr>
        <p:spPr>
          <a:xfrm>
            <a:off x="1411522" y="2961016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5" name="Rounded Rectangle 394"/>
          <p:cNvSpPr/>
          <p:nvPr/>
        </p:nvSpPr>
        <p:spPr>
          <a:xfrm>
            <a:off x="1411522" y="324752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6" name="Rounded Rectangle 395"/>
          <p:cNvSpPr/>
          <p:nvPr/>
        </p:nvSpPr>
        <p:spPr>
          <a:xfrm>
            <a:off x="1411522" y="353917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7" name="Rounded Rectangle 396"/>
          <p:cNvSpPr/>
          <p:nvPr/>
        </p:nvSpPr>
        <p:spPr>
          <a:xfrm>
            <a:off x="1411522" y="383082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8" name="Rounded Rectangle 397"/>
          <p:cNvSpPr/>
          <p:nvPr/>
        </p:nvSpPr>
        <p:spPr>
          <a:xfrm>
            <a:off x="2429038" y="2147336"/>
            <a:ext cx="1250879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9" name="Rounded Rectangle 398"/>
          <p:cNvSpPr/>
          <p:nvPr/>
        </p:nvSpPr>
        <p:spPr>
          <a:xfrm>
            <a:off x="2429038" y="267450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0" name="Rounded Rectangle 399"/>
          <p:cNvSpPr/>
          <p:nvPr/>
        </p:nvSpPr>
        <p:spPr>
          <a:xfrm>
            <a:off x="2429038" y="2961016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1" name="Rounded Rectangle 400"/>
          <p:cNvSpPr/>
          <p:nvPr/>
        </p:nvSpPr>
        <p:spPr>
          <a:xfrm>
            <a:off x="2429038" y="3247527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2" name="Rounded Rectangle 401"/>
          <p:cNvSpPr/>
          <p:nvPr/>
        </p:nvSpPr>
        <p:spPr>
          <a:xfrm>
            <a:off x="2429038" y="353917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3" name="Rounded Rectangle 402"/>
          <p:cNvSpPr/>
          <p:nvPr/>
        </p:nvSpPr>
        <p:spPr>
          <a:xfrm>
            <a:off x="2429038" y="383082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4" name="Rounded Rectangle 403"/>
          <p:cNvSpPr/>
          <p:nvPr/>
        </p:nvSpPr>
        <p:spPr>
          <a:xfrm>
            <a:off x="3695801" y="2147336"/>
            <a:ext cx="1025150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5" name="Rounded Rectangle 404"/>
          <p:cNvSpPr/>
          <p:nvPr/>
        </p:nvSpPr>
        <p:spPr>
          <a:xfrm>
            <a:off x="3695801" y="267450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6" name="Rounded Rectangle 405"/>
          <p:cNvSpPr/>
          <p:nvPr/>
        </p:nvSpPr>
        <p:spPr>
          <a:xfrm>
            <a:off x="3695801" y="2961016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7" name="Rounded Rectangle 406"/>
          <p:cNvSpPr/>
          <p:nvPr/>
        </p:nvSpPr>
        <p:spPr>
          <a:xfrm>
            <a:off x="3695801" y="3247527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8" name="Rounded Rectangle 407"/>
          <p:cNvSpPr/>
          <p:nvPr/>
        </p:nvSpPr>
        <p:spPr>
          <a:xfrm>
            <a:off x="3695801" y="353917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9" name="Rounded Rectangle 408"/>
          <p:cNvSpPr/>
          <p:nvPr/>
        </p:nvSpPr>
        <p:spPr>
          <a:xfrm>
            <a:off x="3695801" y="383082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0" name="Rounded Rectangle 409"/>
          <p:cNvSpPr/>
          <p:nvPr/>
        </p:nvSpPr>
        <p:spPr>
          <a:xfrm>
            <a:off x="229005" y="4128893"/>
            <a:ext cx="1156739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1" name="Rounded Rectangle 410"/>
          <p:cNvSpPr/>
          <p:nvPr/>
        </p:nvSpPr>
        <p:spPr>
          <a:xfrm>
            <a:off x="1411522" y="4128893"/>
            <a:ext cx="996357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2" name="Rounded Rectangle 411"/>
          <p:cNvSpPr/>
          <p:nvPr/>
        </p:nvSpPr>
        <p:spPr>
          <a:xfrm>
            <a:off x="2429038" y="4128893"/>
            <a:ext cx="1250879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3" name="Rounded Rectangle 412"/>
          <p:cNvSpPr/>
          <p:nvPr/>
        </p:nvSpPr>
        <p:spPr>
          <a:xfrm>
            <a:off x="3695801" y="4128893"/>
            <a:ext cx="102515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4" name="Rounded Rectangle 413"/>
          <p:cNvSpPr/>
          <p:nvPr/>
        </p:nvSpPr>
        <p:spPr>
          <a:xfrm>
            <a:off x="4739002" y="2147336"/>
            <a:ext cx="1110091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5" name="Rounded Rectangle 414"/>
          <p:cNvSpPr/>
          <p:nvPr/>
        </p:nvSpPr>
        <p:spPr>
          <a:xfrm>
            <a:off x="4739002" y="267450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6" name="Rounded Rectangle 415"/>
          <p:cNvSpPr/>
          <p:nvPr/>
        </p:nvSpPr>
        <p:spPr>
          <a:xfrm>
            <a:off x="4739002" y="2961016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7" name="Rounded Rectangle 416"/>
          <p:cNvSpPr/>
          <p:nvPr/>
        </p:nvSpPr>
        <p:spPr>
          <a:xfrm>
            <a:off x="4739002" y="3247527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8" name="Rounded Rectangle 417"/>
          <p:cNvSpPr/>
          <p:nvPr/>
        </p:nvSpPr>
        <p:spPr>
          <a:xfrm>
            <a:off x="4739002" y="353917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4739002" y="383082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0" name="Rounded Rectangle 419"/>
          <p:cNvSpPr/>
          <p:nvPr/>
        </p:nvSpPr>
        <p:spPr>
          <a:xfrm>
            <a:off x="4739002" y="4128893"/>
            <a:ext cx="1110091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772640" y="1043253"/>
            <a:ext cx="4308533" cy="4376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2" name="Rectangle 421"/>
          <p:cNvSpPr/>
          <p:nvPr/>
        </p:nvSpPr>
        <p:spPr>
          <a:xfrm>
            <a:off x="770759" y="1475699"/>
            <a:ext cx="4308533" cy="274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167837" y="2139977"/>
            <a:ext cx="129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</a:t>
            </a:r>
          </a:p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interval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1393188" y="2139977"/>
            <a:ext cx="107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Mark</a:t>
            </a:r>
          </a:p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(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2468605" y="2111021"/>
            <a:ext cx="50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=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4824808" y="2247699"/>
            <a:ext cx="976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400" b="1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1440572" y="2631975"/>
            <a:ext cx="9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504688" y="4106710"/>
            <a:ext cx="57849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707525" y="410671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2941825" y="410671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4688588" y="4106710"/>
            <a:ext cx="78517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d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5349663" y="4106710"/>
            <a:ext cx="40730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938967" y="1748965"/>
            <a:ext cx="123783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2049166" y="1748965"/>
            <a:ext cx="48442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8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3" name="Oval 442"/>
          <p:cNvSpPr/>
          <p:nvPr/>
        </p:nvSpPr>
        <p:spPr>
          <a:xfrm>
            <a:off x="1976878" y="1794394"/>
            <a:ext cx="563730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1677923" y="2693001"/>
            <a:ext cx="47600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2725621" y="2920853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–8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2828978" y="3208610"/>
            <a:ext cx="35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2725621" y="3485566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2725621" y="3801840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725621" y="2631975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3685652" y="2139977"/>
            <a:ext cx="112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3727857" y="4106710"/>
            <a:ext cx="67518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4314305" y="4106710"/>
            <a:ext cx="38985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1305290" y="2928782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1621014" y="320861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1621014" y="348556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1621014" y="380184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1305290" y="3195292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305290" y="3502908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1305290" y="3775850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28 + 8 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2663205" y="2391032"/>
            <a:ext cx="89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>
                <a:solidFill>
                  <a:srgbClr val="002060"/>
                </a:solidFill>
                <a:latin typeface="Tw Cen MT" panose="020B0602020104020603" pitchFamily="34" charset="0"/>
              </a:rPr>
              <a:t> –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3106419" y="2399907"/>
            <a:ext cx="552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20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3076462" y="1756660"/>
            <a:ext cx="2324675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Assumed Mean (A) =        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798831" y="1756660"/>
            <a:ext cx="67492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20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2511073" y="2646165"/>
            <a:ext cx="1054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1675971" y="2690716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68" name="Oval 467"/>
          <p:cNvSpPr/>
          <p:nvPr/>
        </p:nvSpPr>
        <p:spPr>
          <a:xfrm>
            <a:off x="1683747" y="2970226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1690353" y="323631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0" name="Oval 469"/>
          <p:cNvSpPr/>
          <p:nvPr/>
        </p:nvSpPr>
        <p:spPr>
          <a:xfrm>
            <a:off x="1704840" y="3546178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1" name="Oval 470"/>
          <p:cNvSpPr/>
          <p:nvPr/>
        </p:nvSpPr>
        <p:spPr>
          <a:xfrm>
            <a:off x="1698024" y="3832235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2421787" y="2930668"/>
            <a:ext cx="1233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2409540" y="3229285"/>
            <a:ext cx="123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20 - 20 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2421787" y="3507214"/>
            <a:ext cx="1233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28 - 20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2479291" y="3794135"/>
            <a:ext cx="1118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36 - 20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3076368" y="2451193"/>
            <a:ext cx="499971" cy="2183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3471538" y="250782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3474402" y="281846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3474402" y="311376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0" name="TextBox 479"/>
          <p:cNvSpPr txBox="1"/>
          <p:nvPr/>
        </p:nvSpPr>
        <p:spPr>
          <a:xfrm>
            <a:off x="3474402" y="339797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3474402" y="3687729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2" name="TextBox 481"/>
          <p:cNvSpPr txBox="1"/>
          <p:nvPr/>
        </p:nvSpPr>
        <p:spPr>
          <a:xfrm>
            <a:off x="1621014" y="2920853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83" name="Rounded Rectangle 482"/>
          <p:cNvSpPr/>
          <p:nvPr/>
        </p:nvSpPr>
        <p:spPr>
          <a:xfrm>
            <a:off x="3874445" y="2666477"/>
            <a:ext cx="623791" cy="1448153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84" name="Oval 483"/>
          <p:cNvSpPr/>
          <p:nvPr/>
        </p:nvSpPr>
        <p:spPr>
          <a:xfrm>
            <a:off x="3909460" y="2867215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5" name="Oval 484"/>
          <p:cNvSpPr/>
          <p:nvPr/>
        </p:nvSpPr>
        <p:spPr>
          <a:xfrm>
            <a:off x="3909460" y="316170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6" name="Oval 485"/>
          <p:cNvSpPr/>
          <p:nvPr/>
        </p:nvSpPr>
        <p:spPr>
          <a:xfrm>
            <a:off x="3909460" y="344371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7" name="Oval 486"/>
          <p:cNvSpPr/>
          <p:nvPr/>
        </p:nvSpPr>
        <p:spPr>
          <a:xfrm>
            <a:off x="3909460" y="375289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3999402" y="2920853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3999402" y="3208610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3999402" y="3485566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3999402" y="3801840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3999402" y="2631975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3" name="Rounded Rectangle 492"/>
          <p:cNvSpPr/>
          <p:nvPr/>
        </p:nvSpPr>
        <p:spPr>
          <a:xfrm>
            <a:off x="4830411" y="2658716"/>
            <a:ext cx="892499" cy="1448153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98" name="TextBox 497"/>
          <p:cNvSpPr txBox="1"/>
          <p:nvPr/>
        </p:nvSpPr>
        <p:spPr>
          <a:xfrm>
            <a:off x="5193860" y="3208610"/>
            <a:ext cx="40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9" name="Curved Down Arrow 498"/>
          <p:cNvSpPr/>
          <p:nvPr/>
        </p:nvSpPr>
        <p:spPr>
          <a:xfrm rot="5217392" flipH="1" flipV="1">
            <a:off x="150629" y="2802521"/>
            <a:ext cx="449178" cy="26402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260106" y="2631975"/>
            <a:ext cx="108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1" name="TextBox 500"/>
          <p:cNvSpPr txBox="1"/>
          <p:nvPr/>
        </p:nvSpPr>
        <p:spPr>
          <a:xfrm>
            <a:off x="366315" y="2920853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8 - 16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366315" y="3208610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16 - 24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366315" y="3485566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24 - 32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366315" y="3801840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32 - 40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505" name="Straight Arrow Connector 504"/>
          <p:cNvCxnSpPr/>
          <p:nvPr/>
        </p:nvCxnSpPr>
        <p:spPr>
          <a:xfrm flipH="1">
            <a:off x="2096225" y="3379898"/>
            <a:ext cx="173275" cy="0"/>
          </a:xfrm>
          <a:prstGeom prst="straightConnector1">
            <a:avLst/>
          </a:prstGeom>
          <a:ln w="19050">
            <a:solidFill>
              <a:srgbClr val="8000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TextBox 505"/>
          <p:cNvSpPr txBox="1"/>
          <p:nvPr/>
        </p:nvSpPr>
        <p:spPr>
          <a:xfrm>
            <a:off x="2193503" y="3210621"/>
            <a:ext cx="30014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  <a:latin typeface="Tw Cen MT" panose="020B0602020104020603" pitchFamily="34" charset="0"/>
              </a:rPr>
              <a:t>A</a:t>
            </a:r>
            <a:endParaRPr lang="en-US" sz="1600" b="1" dirty="0">
              <a:solidFill>
                <a:srgbClr val="800000"/>
              </a:solidFill>
              <a:latin typeface="Tw Cen MT" panose="020B0602020104020603" pitchFamily="34" charset="0"/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1596001" y="2584254"/>
            <a:ext cx="77765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0 + 8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08" name="Group 507"/>
          <p:cNvGrpSpPr/>
          <p:nvPr/>
        </p:nvGrpSpPr>
        <p:grpSpPr>
          <a:xfrm>
            <a:off x="1592342" y="2731827"/>
            <a:ext cx="550028" cy="307777"/>
            <a:chOff x="1949694" y="-444715"/>
            <a:chExt cx="550028" cy="307777"/>
          </a:xfrm>
        </p:grpSpPr>
        <p:cxnSp>
          <p:nvCxnSpPr>
            <p:cNvPr id="509" name="Straight Connector 508"/>
            <p:cNvCxnSpPr/>
            <p:nvPr/>
          </p:nvCxnSpPr>
          <p:spPr>
            <a:xfrm>
              <a:off x="1949694" y="-359917"/>
              <a:ext cx="550028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TextBox 509"/>
            <p:cNvSpPr txBox="1"/>
            <p:nvPr/>
          </p:nvSpPr>
          <p:spPr>
            <a:xfrm>
              <a:off x="2111524" y="-444715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1" name="Flowchart: Terminator 510"/>
          <p:cNvSpPr/>
          <p:nvPr/>
        </p:nvSpPr>
        <p:spPr>
          <a:xfrm>
            <a:off x="5003117" y="2692058"/>
            <a:ext cx="670028" cy="519536"/>
          </a:xfrm>
          <a:prstGeom prst="flowChartTerminator">
            <a:avLst/>
          </a:prstGeom>
          <a:solidFill>
            <a:srgbClr val="660066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2" name="Right Brace 511"/>
          <p:cNvSpPr/>
          <p:nvPr/>
        </p:nvSpPr>
        <p:spPr>
          <a:xfrm>
            <a:off x="5850136" y="2737340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6017268" y="2790006"/>
            <a:ext cx="70051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– </a:t>
            </a:r>
            <a:r>
              <a:rPr lang="en-US" sz="14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152</a:t>
            </a:r>
            <a:endParaRPr lang="en-US" sz="14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514" name="Flowchart: Terminator 513"/>
          <p:cNvSpPr/>
          <p:nvPr/>
        </p:nvSpPr>
        <p:spPr>
          <a:xfrm>
            <a:off x="5056481" y="3551076"/>
            <a:ext cx="670028" cy="519536"/>
          </a:xfrm>
          <a:prstGeom prst="flowChartTerminator">
            <a:avLst/>
          </a:prstGeom>
          <a:solidFill>
            <a:srgbClr val="660066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5" name="Right Brace 514"/>
          <p:cNvSpPr/>
          <p:nvPr/>
        </p:nvSpPr>
        <p:spPr>
          <a:xfrm>
            <a:off x="5865648" y="3623520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6" name="TextBox 515"/>
          <p:cNvSpPr txBox="1"/>
          <p:nvPr/>
        </p:nvSpPr>
        <p:spPr>
          <a:xfrm>
            <a:off x="6192168" y="3701306"/>
            <a:ext cx="55480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192</a:t>
            </a:r>
            <a:endParaRPr lang="en-US" sz="14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517" name="TextBox 516"/>
          <p:cNvSpPr txBox="1"/>
          <p:nvPr/>
        </p:nvSpPr>
        <p:spPr>
          <a:xfrm>
            <a:off x="5027267" y="2631975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kern="0" dirty="0" smtClean="0">
                <a:solidFill>
                  <a:srgbClr val="FFFF99"/>
                </a:solidFill>
                <a:sym typeface="Symbol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5027267" y="2920853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kern="0" dirty="0" smtClean="0">
                <a:solidFill>
                  <a:srgbClr val="FFFF99"/>
                </a:solidFill>
                <a:sym typeface="Symbol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72 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5027267" y="348556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5027267" y="380184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39410" y="2098664"/>
            <a:ext cx="38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4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013599" y="2111021"/>
            <a:ext cx="5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– A</a:t>
            </a:r>
          </a:p>
        </p:txBody>
      </p:sp>
      <p:sp>
        <p:nvSpPr>
          <p:cNvPr id="463" name="Oval 462"/>
          <p:cNvSpPr/>
          <p:nvPr/>
        </p:nvSpPr>
        <p:spPr>
          <a:xfrm>
            <a:off x="3123109" y="2164524"/>
            <a:ext cx="360256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637354" y="3211499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4" name="Oval 493"/>
          <p:cNvSpPr/>
          <p:nvPr/>
        </p:nvSpPr>
        <p:spPr>
          <a:xfrm>
            <a:off x="4932326" y="288412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5" name="Oval 494"/>
          <p:cNvSpPr/>
          <p:nvPr/>
        </p:nvSpPr>
        <p:spPr>
          <a:xfrm>
            <a:off x="4934211" y="3171410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6" name="Oval 495"/>
          <p:cNvSpPr/>
          <p:nvPr/>
        </p:nvSpPr>
        <p:spPr>
          <a:xfrm>
            <a:off x="4936096" y="345621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7" name="Oval 496"/>
          <p:cNvSpPr/>
          <p:nvPr/>
        </p:nvSpPr>
        <p:spPr>
          <a:xfrm>
            <a:off x="4937684" y="375793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grpSp>
        <p:nvGrpSpPr>
          <p:cNvPr id="433" name="Group 432" hidden="1"/>
          <p:cNvGrpSpPr/>
          <p:nvPr/>
        </p:nvGrpSpPr>
        <p:grpSpPr>
          <a:xfrm>
            <a:off x="5177780" y="2839664"/>
            <a:ext cx="3569074" cy="662327"/>
            <a:chOff x="4552156" y="4265913"/>
            <a:chExt cx="3569074" cy="662327"/>
          </a:xfrm>
        </p:grpSpPr>
        <p:sp>
          <p:nvSpPr>
            <p:cNvPr id="434" name="Rectangle 433"/>
            <p:cNvSpPr/>
            <p:nvPr/>
          </p:nvSpPr>
          <p:spPr>
            <a:xfrm>
              <a:off x="4699273" y="4265913"/>
              <a:ext cx="3264973" cy="662327"/>
            </a:xfrm>
            <a:prstGeom prst="rect">
              <a:avLst/>
            </a:prstGeom>
            <a:solidFill>
              <a:srgbClr val="FFCC99">
                <a:alpha val="76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35" name="Group 434"/>
            <p:cNvGrpSpPr/>
            <p:nvPr/>
          </p:nvGrpSpPr>
          <p:grpSpPr>
            <a:xfrm>
              <a:off x="4552156" y="4313175"/>
              <a:ext cx="3569074" cy="552514"/>
              <a:chOff x="5025035" y="3427464"/>
              <a:chExt cx="3569074" cy="55251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6145796" y="3427464"/>
                <a:ext cx="2448313" cy="552514"/>
                <a:chOff x="3587338" y="1969535"/>
                <a:chExt cx="2448313" cy="552514"/>
              </a:xfrm>
            </p:grpSpPr>
            <p:sp>
              <p:nvSpPr>
                <p:cNvPr id="438" name="TextBox 437"/>
                <p:cNvSpPr txBox="1"/>
                <p:nvPr/>
              </p:nvSpPr>
              <p:spPr>
                <a:xfrm>
                  <a:off x="3587338" y="1969535"/>
                  <a:ext cx="244831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Lower limit + upper limit</a:t>
                  </a:r>
                  <a:endParaRPr lang="en-US" sz="15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39" name="TextBox 438"/>
                <p:cNvSpPr txBox="1"/>
                <p:nvPr/>
              </p:nvSpPr>
              <p:spPr>
                <a:xfrm>
                  <a:off x="4665495" y="2214272"/>
                  <a:ext cx="4282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2</a:t>
                  </a:r>
                  <a:endParaRPr lang="en-US" sz="14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3821781" y="2234567"/>
                  <a:ext cx="19939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7" name="TextBox 436"/>
              <p:cNvSpPr txBox="1"/>
              <p:nvPr/>
            </p:nvSpPr>
            <p:spPr>
              <a:xfrm>
                <a:off x="5025035" y="3530189"/>
                <a:ext cx="1528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Class mark =  </a:t>
                </a:r>
                <a:endPara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107504" y="267494"/>
            <a:ext cx="576064" cy="405288"/>
            <a:chOff x="2458839" y="1894629"/>
            <a:chExt cx="576064" cy="405288"/>
          </a:xfrm>
        </p:grpSpPr>
        <p:sp>
          <p:nvSpPr>
            <p:cNvPr id="167" name="Flowchart: Sequential Access Storage 166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cxnSp>
        <p:nvCxnSpPr>
          <p:cNvPr id="170" name="Straight Connector 169"/>
          <p:cNvCxnSpPr/>
          <p:nvPr/>
        </p:nvCxnSpPr>
        <p:spPr>
          <a:xfrm>
            <a:off x="7735023" y="3448734"/>
            <a:ext cx="566053" cy="77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573616" y="3412030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7075333" y="3267287"/>
                <a:ext cx="601447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𝐝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=</a:t>
                </a:r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333" y="3267287"/>
                <a:ext cx="601447" cy="375616"/>
              </a:xfrm>
              <a:prstGeom prst="rect">
                <a:avLst/>
              </a:prstGeom>
              <a:blipFill rotWithShape="1">
                <a:blip r:embed="rId3"/>
                <a:stretch>
                  <a:fillRect t="-4839" r="-1224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172"/>
          <p:cNvSpPr/>
          <p:nvPr/>
        </p:nvSpPr>
        <p:spPr>
          <a:xfrm>
            <a:off x="7572370" y="388308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A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437831" y="388308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Mean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6951550" y="3883085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) </a:t>
                </a:r>
                <a:endParaRPr lang="en-US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550" y="3883085"/>
                <a:ext cx="57099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06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/>
          <p:cNvSpPr txBox="1"/>
          <p:nvPr/>
        </p:nvSpPr>
        <p:spPr>
          <a:xfrm>
            <a:off x="7338226" y="388308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785225" y="388308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+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/>
              <p:cNvSpPr/>
              <p:nvPr/>
            </p:nvSpPr>
            <p:spPr>
              <a:xfrm>
                <a:off x="7974645" y="3879943"/>
                <a:ext cx="386644" cy="37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dirty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dirty="0">
                              <a:solidFill>
                                <a:srgbClr val="00FFFF"/>
                              </a:solidFill>
                              <a:latin typeface="Cambria Math"/>
                            </a:rPr>
                            <m:t>𝐝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8" name="Rectangle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5" y="3879943"/>
                <a:ext cx="386644" cy="375616"/>
              </a:xfrm>
              <a:prstGeom prst="rect">
                <a:avLst/>
              </a:prstGeom>
              <a:blipFill rotWithShape="1">
                <a:blip r:embed="rId5"/>
                <a:stretch>
                  <a:fillRect r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/>
          <p:cNvSpPr txBox="1"/>
          <p:nvPr/>
        </p:nvSpPr>
        <p:spPr>
          <a:xfrm>
            <a:off x="7660303" y="3101339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err="1">
                <a:solidFill>
                  <a:srgbClr val="00FFFF"/>
                </a:solidFill>
                <a:latin typeface="Tw Cen MT" panose="020B0602020104020603" pitchFamily="34" charset="0"/>
              </a:rPr>
              <a:t>d</a:t>
            </a:r>
            <a:r>
              <a:rPr lang="en-US" b="1" baseline="-25000" dirty="0" err="1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baseline="-25000" dirty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80" name="TextBox 1"/>
          <p:cNvSpPr txBox="1"/>
          <p:nvPr/>
        </p:nvSpPr>
        <p:spPr>
          <a:xfrm>
            <a:off x="35496" y="-687774"/>
            <a:ext cx="350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RD – 15.23 - Level-1 – Q10</a:t>
            </a:r>
          </a:p>
        </p:txBody>
      </p:sp>
    </p:spTree>
    <p:extLst>
      <p:ext uri="{BB962C8B-B14F-4D97-AF65-F5344CB8AC3E}">
        <p14:creationId xmlns:p14="http://schemas.microsoft.com/office/powerpoint/2010/main" val="367488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800" decel="100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0" decel="100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8936E-6 L 0.14931 -0.16168 " pathEditMode="relative" rAng="0" ptsTypes="AA">
                                      <p:cBhvr>
                                        <p:cTn id="45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80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00"/>
                            </p:stCondLst>
                            <p:childTnLst>
                              <p:par>
                                <p:cTn id="4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500"/>
                            </p:stCondLst>
                            <p:childTnLst>
                              <p:par>
                                <p:cTn id="4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500"/>
                            </p:stCondLst>
                            <p:childTnLst>
                              <p:par>
                                <p:cTn id="5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0"/>
                            </p:stCondLst>
                            <p:childTnLst>
                              <p:par>
                                <p:cTn id="5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500"/>
                            </p:stCondLst>
                            <p:childTnLst>
                              <p:par>
                                <p:cTn id="5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500"/>
                            </p:stCondLst>
                            <p:childTnLst>
                              <p:par>
                                <p:cTn id="5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8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9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6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2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3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0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6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4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0"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8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4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0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06" dur="500" tmFilter="0, 0; .2, .5; .8, .5; 1, 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7" dur="250" autoRev="1" fill="hold"/>
                                        <p:tgtEl>
                                          <p:spTgt spid="4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5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7" dur="500" tmFilter="0, 0; .2, .5; .8, .5; 1, 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8" dur="250" autoRev="1" fill="hold"/>
                                        <p:tgtEl>
                                          <p:spTgt spid="4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5"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88" dur="500" tmFilter="0, 0; .2, .5; .8, .5; 1, 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9" dur="250" autoRev="1" fill="hold"/>
                                        <p:tgtEl>
                                          <p:spTgt spid="5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4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9" dur="500" tmFilter="0, 0; .2, .5; .8, .5; 1, 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0" dur="250" autoRev="1" fill="hold"/>
                                        <p:tgtEl>
                                          <p:spTgt spid="5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5"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500"/>
                            </p:stCondLst>
                            <p:childTnLst>
                              <p:par>
                                <p:cTn id="8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9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5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3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9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3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9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" fill="hold">
                            <p:stCondLst>
                              <p:cond delay="500"/>
                            </p:stCondLst>
                            <p:childTnLst>
                              <p:par>
                                <p:cTn id="8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/>
      <p:bldP spid="897" grpId="0"/>
      <p:bldP spid="168" grpId="0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1" grpId="1" animBg="1"/>
      <p:bldP spid="422" grpId="0" animBg="1"/>
      <p:bldP spid="422" grpId="1" animBg="1"/>
      <p:bldP spid="423" grpId="0"/>
      <p:bldP spid="424" grpId="0"/>
      <p:bldP spid="425" grpId="0"/>
      <p:bldP spid="426" grpId="0"/>
      <p:bldP spid="427" grpId="0"/>
      <p:bldP spid="428" grpId="0"/>
      <p:bldP spid="429" grpId="0"/>
      <p:bldP spid="430" grpId="0"/>
      <p:bldP spid="431" grpId="0"/>
      <p:bldP spid="432" grpId="0"/>
      <p:bldP spid="441" grpId="0"/>
      <p:bldP spid="442" grpId="0"/>
      <p:bldP spid="443" grpId="0" animBg="1"/>
      <p:bldP spid="443" grpId="1" animBg="1"/>
      <p:bldP spid="444" grpId="0" animBg="1"/>
      <p:bldP spid="444" grpId="1" animBg="1"/>
      <p:bldP spid="445" grpId="0"/>
      <p:bldP spid="446" grpId="0"/>
      <p:bldP spid="447" grpId="0"/>
      <p:bldP spid="448" grpId="0"/>
      <p:bldP spid="449" grpId="0"/>
      <p:bldP spid="450" grpId="0"/>
      <p:bldP spid="451" grpId="0"/>
      <p:bldP spid="452" grpId="0"/>
      <p:bldP spid="453" grpId="0"/>
      <p:bldP spid="453" grpId="1"/>
      <p:bldP spid="454" grpId="0"/>
      <p:bldP spid="455" grpId="0"/>
      <p:bldP spid="456" grpId="0"/>
      <p:bldP spid="457" grpId="0"/>
      <p:bldP spid="457" grpId="1"/>
      <p:bldP spid="458" grpId="0"/>
      <p:bldP spid="458" grpId="1"/>
      <p:bldP spid="459" grpId="0"/>
      <p:bldP spid="459" grpId="1"/>
      <p:bldP spid="460" grpId="0"/>
      <p:bldP spid="462" grpId="0"/>
      <p:bldP spid="464" grpId="0"/>
      <p:bldP spid="465" grpId="0"/>
      <p:bldP spid="466" grpId="0"/>
      <p:bldP spid="466" grpId="1"/>
      <p:bldP spid="467" grpId="0" animBg="1"/>
      <p:bldP spid="467" grpId="1" animBg="1"/>
      <p:bldP spid="468" grpId="0" animBg="1"/>
      <p:bldP spid="468" grpId="1" animBg="1"/>
      <p:bldP spid="469" grpId="0" animBg="1"/>
      <p:bldP spid="469" grpId="1" animBg="1"/>
      <p:bldP spid="470" grpId="0" animBg="1"/>
      <p:bldP spid="470" grpId="1" animBg="1"/>
      <p:bldP spid="471" grpId="0" animBg="1"/>
      <p:bldP spid="471" grpId="1" animBg="1"/>
      <p:bldP spid="472" grpId="0"/>
      <p:bldP spid="472" grpId="1"/>
      <p:bldP spid="473" grpId="0"/>
      <p:bldP spid="473" grpId="1"/>
      <p:bldP spid="474" grpId="0"/>
      <p:bldP spid="474" grpId="1"/>
      <p:bldP spid="475" grpId="0"/>
      <p:bldP spid="475" grpId="1"/>
      <p:bldP spid="476" grpId="0" animBg="1"/>
      <p:bldP spid="476" grpId="1" animBg="1"/>
      <p:bldP spid="477" grpId="0" animBg="1"/>
      <p:bldP spid="477" grpId="1" animBg="1"/>
      <p:bldP spid="478" grpId="0" animBg="1"/>
      <p:bldP spid="478" grpId="1" animBg="1"/>
      <p:bldP spid="479" grpId="0" animBg="1"/>
      <p:bldP spid="479" grpId="1" animBg="1"/>
      <p:bldP spid="480" grpId="0" animBg="1"/>
      <p:bldP spid="480" grpId="1" animBg="1"/>
      <p:bldP spid="481" grpId="0" animBg="1"/>
      <p:bldP spid="481" grpId="1" animBg="1"/>
      <p:bldP spid="482" grpId="0"/>
      <p:bldP spid="483" grpId="0" animBg="1"/>
      <p:bldP spid="483" grpId="1" animBg="1"/>
      <p:bldP spid="483" grpId="2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7" grpId="1" animBg="1"/>
      <p:bldP spid="488" grpId="0"/>
      <p:bldP spid="489" grpId="0"/>
      <p:bldP spid="490" grpId="0"/>
      <p:bldP spid="491" grpId="0"/>
      <p:bldP spid="492" grpId="0"/>
      <p:bldP spid="493" grpId="0" animBg="1"/>
      <p:bldP spid="493" grpId="1" animBg="1"/>
      <p:bldP spid="493" grpId="2" animBg="1"/>
      <p:bldP spid="498" grpId="0"/>
      <p:bldP spid="499" grpId="0" animBg="1"/>
      <p:bldP spid="499" grpId="1" animBg="1"/>
      <p:bldP spid="500" grpId="0"/>
      <p:bldP spid="501" grpId="0"/>
      <p:bldP spid="502" grpId="0"/>
      <p:bldP spid="503" grpId="0"/>
      <p:bldP spid="504" grpId="0"/>
      <p:bldP spid="506" grpId="0"/>
      <p:bldP spid="507" grpId="0"/>
      <p:bldP spid="507" grpId="1"/>
      <p:bldP spid="511" grpId="0" animBg="1"/>
      <p:bldP spid="511" grpId="1" animBg="1"/>
      <p:bldP spid="511" grpId="2" animBg="1"/>
      <p:bldP spid="512" grpId="0" animBg="1"/>
      <p:bldP spid="512" grpId="1" animBg="1"/>
      <p:bldP spid="513" grpId="0"/>
      <p:bldP spid="513" grpId="1"/>
      <p:bldP spid="514" grpId="0" animBg="1"/>
      <p:bldP spid="514" grpId="1" animBg="1"/>
      <p:bldP spid="514" grpId="2" animBg="1"/>
      <p:bldP spid="515" grpId="0" animBg="1"/>
      <p:bldP spid="515" grpId="1" animBg="1"/>
      <p:bldP spid="516" grpId="0"/>
      <p:bldP spid="516" grpId="1"/>
      <p:bldP spid="517" grpId="0"/>
      <p:bldP spid="518" grpId="0"/>
      <p:bldP spid="519" grpId="0"/>
      <p:bldP spid="520" grpId="0"/>
      <p:bldP spid="163" grpId="0"/>
      <p:bldP spid="164" grpId="0"/>
      <p:bldP spid="463" grpId="0" animBg="1"/>
      <p:bldP spid="463" grpId="1" animBg="1"/>
      <p:bldP spid="461" grpId="0"/>
      <p:bldP spid="461" grpId="1"/>
      <p:bldP spid="461" grpId="2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Box 784"/>
          <p:cNvSpPr txBox="1"/>
          <p:nvPr/>
        </p:nvSpPr>
        <p:spPr>
          <a:xfrm>
            <a:off x="641275" y="300861"/>
            <a:ext cx="631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distributions: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(5 – 14)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86" name="Table 7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74337"/>
              </p:ext>
            </p:extLst>
          </p:nvPr>
        </p:nvGraphicFramePr>
        <p:xfrm>
          <a:off x="768282" y="1060196"/>
          <a:ext cx="4312891" cy="685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1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100" dirty="0" smtClean="0"/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35912" y="1114477"/>
            <a:ext cx="4314744" cy="676853"/>
            <a:chOff x="706196" y="1606484"/>
            <a:chExt cx="4314744" cy="676853"/>
          </a:xfrm>
        </p:grpSpPr>
        <p:sp>
          <p:nvSpPr>
            <p:cNvPr id="787" name="TextBox 786"/>
            <p:cNvSpPr txBox="1"/>
            <p:nvPr/>
          </p:nvSpPr>
          <p:spPr>
            <a:xfrm>
              <a:off x="706196" y="1606484"/>
              <a:ext cx="12675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8" name="TextBox 787"/>
            <p:cNvSpPr txBox="1"/>
            <p:nvPr/>
          </p:nvSpPr>
          <p:spPr>
            <a:xfrm>
              <a:off x="884732" y="1947472"/>
              <a:ext cx="10019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9" name="TextBox 788"/>
            <p:cNvSpPr txBox="1"/>
            <p:nvPr/>
          </p:nvSpPr>
          <p:spPr>
            <a:xfrm>
              <a:off x="1815812" y="1606484"/>
              <a:ext cx="7582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895350" y="1960172"/>
              <a:ext cx="599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2362994" y="1606484"/>
              <a:ext cx="7579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8 - 16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2424844" y="1960172"/>
              <a:ext cx="6342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3" name="TextBox 792"/>
            <p:cNvSpPr txBox="1"/>
            <p:nvPr/>
          </p:nvSpPr>
          <p:spPr>
            <a:xfrm>
              <a:off x="2977158" y="1606484"/>
              <a:ext cx="7586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16 - 24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4" name="TextBox 793"/>
            <p:cNvSpPr txBox="1"/>
            <p:nvPr/>
          </p:nvSpPr>
          <p:spPr>
            <a:xfrm>
              <a:off x="3123176" y="1960172"/>
              <a:ext cx="466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5" name="TextBox 794"/>
            <p:cNvSpPr txBox="1"/>
            <p:nvPr/>
          </p:nvSpPr>
          <p:spPr>
            <a:xfrm>
              <a:off x="3626894" y="1606484"/>
              <a:ext cx="7586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24 - 32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6" name="TextBox 795"/>
            <p:cNvSpPr txBox="1"/>
            <p:nvPr/>
          </p:nvSpPr>
          <p:spPr>
            <a:xfrm>
              <a:off x="3785592" y="1960172"/>
              <a:ext cx="4412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7" name="TextBox 796"/>
            <p:cNvSpPr txBox="1"/>
            <p:nvPr/>
          </p:nvSpPr>
          <p:spPr>
            <a:xfrm>
              <a:off x="4269669" y="1606484"/>
              <a:ext cx="7512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32 - 40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8" name="TextBox 797"/>
            <p:cNvSpPr txBox="1"/>
            <p:nvPr/>
          </p:nvSpPr>
          <p:spPr>
            <a:xfrm>
              <a:off x="4450563" y="1960172"/>
              <a:ext cx="3894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7" name="TextBox 896"/>
          <p:cNvSpPr txBox="1"/>
          <p:nvPr/>
        </p:nvSpPr>
        <p:spPr>
          <a:xfrm>
            <a:off x="5031535" y="646459"/>
            <a:ext cx="92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(3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7342" y="1718187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07504" y="267494"/>
            <a:ext cx="576064" cy="405288"/>
            <a:chOff x="2458839" y="1894629"/>
            <a:chExt cx="576064" cy="405288"/>
          </a:xfrm>
        </p:grpSpPr>
        <p:sp>
          <p:nvSpPr>
            <p:cNvPr id="167" name="Flowchart: Sequential Access Storage 166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grpSp>
        <p:nvGrpSpPr>
          <p:cNvPr id="576" name="Group 575"/>
          <p:cNvGrpSpPr/>
          <p:nvPr/>
        </p:nvGrpSpPr>
        <p:grpSpPr>
          <a:xfrm>
            <a:off x="899592" y="2482812"/>
            <a:ext cx="348172" cy="338554"/>
            <a:chOff x="8051534" y="974335"/>
            <a:chExt cx="348172" cy="338554"/>
          </a:xfrm>
        </p:grpSpPr>
        <p:sp>
          <p:nvSpPr>
            <p:cNvPr id="577" name="TextBox 576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78" name="Straight Connector 577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9" name="TextBox 578"/>
          <p:cNvSpPr txBox="1"/>
          <p:nvPr/>
        </p:nvSpPr>
        <p:spPr>
          <a:xfrm>
            <a:off x="1168594" y="245486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1431565" y="2281425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d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581" name="Straight Connector 580"/>
          <p:cNvCxnSpPr/>
          <p:nvPr/>
        </p:nvCxnSpPr>
        <p:spPr>
          <a:xfrm>
            <a:off x="1469641" y="2621990"/>
            <a:ext cx="503708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2" name="TextBox 581"/>
          <p:cNvSpPr txBox="1"/>
          <p:nvPr/>
        </p:nvSpPr>
        <p:spPr>
          <a:xfrm>
            <a:off x="1483192" y="2560909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3" name="TextBox 582"/>
          <p:cNvSpPr txBox="1"/>
          <p:nvPr/>
        </p:nvSpPr>
        <p:spPr>
          <a:xfrm>
            <a:off x="1168594" y="3019335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1551773" y="2903200"/>
            <a:ext cx="42793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585" name="Straight Connector 584"/>
          <p:cNvCxnSpPr/>
          <p:nvPr/>
        </p:nvCxnSpPr>
        <p:spPr>
          <a:xfrm>
            <a:off x="1465932" y="3187748"/>
            <a:ext cx="539149" cy="86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6" name="TextBox 585"/>
          <p:cNvSpPr txBox="1"/>
          <p:nvPr/>
        </p:nvSpPr>
        <p:spPr>
          <a:xfrm>
            <a:off x="1405641" y="3141139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7" name="TextBox 586"/>
          <p:cNvSpPr txBox="1"/>
          <p:nvPr/>
        </p:nvSpPr>
        <p:spPr>
          <a:xfrm>
            <a:off x="1168594" y="3646512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588" name="Group 587"/>
          <p:cNvGrpSpPr/>
          <p:nvPr/>
        </p:nvGrpSpPr>
        <p:grpSpPr>
          <a:xfrm>
            <a:off x="902220" y="3632948"/>
            <a:ext cx="348172" cy="338554"/>
            <a:chOff x="8051534" y="974335"/>
            <a:chExt cx="348172" cy="338554"/>
          </a:xfrm>
        </p:grpSpPr>
        <p:sp>
          <p:nvSpPr>
            <p:cNvPr id="589" name="TextBox 588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90" name="Straight Connector 589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1" name="TextBox 590"/>
          <p:cNvSpPr txBox="1"/>
          <p:nvPr/>
        </p:nvSpPr>
        <p:spPr>
          <a:xfrm>
            <a:off x="3798836" y="2402984"/>
            <a:ext cx="32573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A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2" name="TextBox 591"/>
          <p:cNvSpPr txBox="1"/>
          <p:nvPr/>
        </p:nvSpPr>
        <p:spPr>
          <a:xfrm>
            <a:off x="3974388" y="240298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593" name="Group 592"/>
          <p:cNvGrpSpPr/>
          <p:nvPr/>
        </p:nvGrpSpPr>
        <p:grpSpPr>
          <a:xfrm>
            <a:off x="4114939" y="2411903"/>
            <a:ext cx="348172" cy="338554"/>
            <a:chOff x="8051534" y="974335"/>
            <a:chExt cx="348172" cy="338554"/>
          </a:xfrm>
        </p:grpSpPr>
        <p:sp>
          <p:nvSpPr>
            <p:cNvPr id="594" name="TextBox 593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95" name="Straight Connector 594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6" name="TextBox 595"/>
          <p:cNvSpPr txBox="1"/>
          <p:nvPr/>
        </p:nvSpPr>
        <p:spPr>
          <a:xfrm>
            <a:off x="3567427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3803139" y="2751976"/>
            <a:ext cx="42991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8" name="TextBox 597"/>
          <p:cNvSpPr txBox="1"/>
          <p:nvPr/>
        </p:nvSpPr>
        <p:spPr>
          <a:xfrm>
            <a:off x="4272434" y="2751976"/>
            <a:ext cx="29633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9" name="TextBox 598"/>
          <p:cNvSpPr txBox="1"/>
          <p:nvPr/>
        </p:nvSpPr>
        <p:spPr>
          <a:xfrm>
            <a:off x="3567427" y="3024202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0" name="TextBox 599"/>
          <p:cNvSpPr txBox="1"/>
          <p:nvPr/>
        </p:nvSpPr>
        <p:spPr>
          <a:xfrm>
            <a:off x="3803139" y="3011418"/>
            <a:ext cx="7237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612" name="Straight Connector 611"/>
          <p:cNvCxnSpPr/>
          <p:nvPr/>
        </p:nvCxnSpPr>
        <p:spPr>
          <a:xfrm>
            <a:off x="2411760" y="2458009"/>
            <a:ext cx="0" cy="25164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" name="Group 618"/>
          <p:cNvGrpSpPr/>
          <p:nvPr/>
        </p:nvGrpSpPr>
        <p:grpSpPr>
          <a:xfrm>
            <a:off x="405036" y="3846507"/>
            <a:ext cx="2223136" cy="457634"/>
            <a:chOff x="3577572" y="3907352"/>
            <a:chExt cx="2223136" cy="457634"/>
          </a:xfrm>
        </p:grpSpPr>
        <p:sp>
          <p:nvSpPr>
            <p:cNvPr id="620" name="Rectangle 619"/>
            <p:cNvSpPr/>
            <p:nvPr/>
          </p:nvSpPr>
          <p:spPr>
            <a:xfrm>
              <a:off x="3577572" y="3907352"/>
              <a:ext cx="2223136" cy="457634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1" name="Rounded Rectangle 620"/>
            <p:cNvSpPr/>
            <p:nvPr/>
          </p:nvSpPr>
          <p:spPr>
            <a:xfrm>
              <a:off x="4628982" y="4027595"/>
              <a:ext cx="1112573" cy="201682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22" name="TextBox 621"/>
            <p:cNvSpPr txBox="1"/>
            <p:nvPr/>
          </p:nvSpPr>
          <p:spPr>
            <a:xfrm>
              <a:off x="4563818" y="3959229"/>
              <a:ext cx="996438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d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baseline="-25000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3" name="TextBox 622"/>
            <p:cNvSpPr txBox="1"/>
            <p:nvPr/>
          </p:nvSpPr>
          <p:spPr>
            <a:xfrm>
              <a:off x="5097567" y="3959229"/>
              <a:ext cx="703141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  40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4" name="Rounded Rectangle 623"/>
            <p:cNvSpPr/>
            <p:nvPr/>
          </p:nvSpPr>
          <p:spPr>
            <a:xfrm>
              <a:off x="3628514" y="4008762"/>
              <a:ext cx="946709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25" name="TextBox 624"/>
            <p:cNvSpPr txBox="1"/>
            <p:nvPr/>
          </p:nvSpPr>
          <p:spPr>
            <a:xfrm>
              <a:off x="3583205" y="3959543"/>
              <a:ext cx="675185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4169653" y="3959543"/>
              <a:ext cx="389851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40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7" name="Oval 626"/>
          <p:cNvSpPr/>
          <p:nvPr/>
        </p:nvSpPr>
        <p:spPr>
          <a:xfrm>
            <a:off x="2040633" y="3890719"/>
            <a:ext cx="53840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28" name="Oval 627"/>
          <p:cNvSpPr/>
          <p:nvPr/>
        </p:nvSpPr>
        <p:spPr>
          <a:xfrm>
            <a:off x="917472" y="3890719"/>
            <a:ext cx="45461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629" name="Group 628"/>
          <p:cNvGrpSpPr/>
          <p:nvPr/>
        </p:nvGrpSpPr>
        <p:grpSpPr>
          <a:xfrm>
            <a:off x="2585936" y="3617962"/>
            <a:ext cx="2569307" cy="447058"/>
            <a:chOff x="2704867" y="3035968"/>
            <a:chExt cx="2569307" cy="447058"/>
          </a:xfrm>
        </p:grpSpPr>
        <p:sp>
          <p:nvSpPr>
            <p:cNvPr id="630" name="Rectangle 629"/>
            <p:cNvSpPr/>
            <p:nvPr/>
          </p:nvSpPr>
          <p:spPr>
            <a:xfrm>
              <a:off x="2704867" y="3035968"/>
              <a:ext cx="2466018" cy="447058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FF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31" name="TextBox 630"/>
            <p:cNvSpPr txBox="1"/>
            <p:nvPr/>
          </p:nvSpPr>
          <p:spPr>
            <a:xfrm>
              <a:off x="2733951" y="3077705"/>
              <a:ext cx="2540223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Assumed Mean (A) =        </a:t>
              </a:r>
            </a:p>
          </p:txBody>
        </p:sp>
        <p:sp>
          <p:nvSpPr>
            <p:cNvPr id="632" name="TextBox 631"/>
            <p:cNvSpPr txBox="1"/>
            <p:nvPr/>
          </p:nvSpPr>
          <p:spPr>
            <a:xfrm>
              <a:off x="4581357" y="3059718"/>
              <a:ext cx="40267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20</a:t>
              </a:r>
              <a:endParaRPr lang="en-US" sz="1600" b="1" dirty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cxnSp>
        <p:nvCxnSpPr>
          <p:cNvPr id="633" name="Straight Connector 632"/>
          <p:cNvCxnSpPr/>
          <p:nvPr/>
        </p:nvCxnSpPr>
        <p:spPr>
          <a:xfrm flipV="1">
            <a:off x="1587334" y="3264412"/>
            <a:ext cx="291281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TextBox 633"/>
          <p:cNvSpPr txBox="1"/>
          <p:nvPr/>
        </p:nvSpPr>
        <p:spPr>
          <a:xfrm>
            <a:off x="1773206" y="3263137"/>
            <a:ext cx="22487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635" name="Straight Connector 634"/>
          <p:cNvCxnSpPr/>
          <p:nvPr/>
        </p:nvCxnSpPr>
        <p:spPr>
          <a:xfrm flipV="1">
            <a:off x="1618662" y="3037878"/>
            <a:ext cx="279477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6" name="TextBox 635"/>
          <p:cNvSpPr txBox="1"/>
          <p:nvPr/>
        </p:nvSpPr>
        <p:spPr>
          <a:xfrm>
            <a:off x="1884318" y="2780101"/>
            <a:ext cx="23304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3567427" y="327940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3799935" y="3266624"/>
            <a:ext cx="5628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450207" y="3265606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TextBox 662"/>
              <p:cNvSpPr txBox="1"/>
              <p:nvPr/>
            </p:nvSpPr>
            <p:spPr>
              <a:xfrm>
                <a:off x="2750771" y="3255047"/>
                <a:ext cx="100219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663" name="TextBox 6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71" y="3255047"/>
                <a:ext cx="1002197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30" t="-3571" r="-7273" b="-232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6" name="TextBox 665"/>
          <p:cNvSpPr txBox="1"/>
          <p:nvPr/>
        </p:nvSpPr>
        <p:spPr>
          <a:xfrm>
            <a:off x="658974" y="3596785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4074304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2750771" y="2427734"/>
            <a:ext cx="662361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Mean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0" name="TextBox 669"/>
              <p:cNvSpPr txBox="1"/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670" name="TextBox 6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blipFill rotWithShape="1">
                <a:blip r:embed="rId4"/>
                <a:stretch>
                  <a:fillRect t="-3571" r="-4630" b="-232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1" name="TextBox 670"/>
          <p:cNvSpPr txBox="1"/>
          <p:nvPr/>
        </p:nvSpPr>
        <p:spPr>
          <a:xfrm>
            <a:off x="1533082" y="3646512"/>
            <a:ext cx="29367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2" name="Rectangle 671"/>
          <p:cNvSpPr/>
          <p:nvPr/>
        </p:nvSpPr>
        <p:spPr>
          <a:xfrm>
            <a:off x="2483768" y="3297708"/>
            <a:ext cx="1886597" cy="303409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8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  <p:bldP spid="580" grpId="0"/>
      <p:bldP spid="582" grpId="0"/>
      <p:bldP spid="583" grpId="0"/>
      <p:bldP spid="584" grpId="0"/>
      <p:bldP spid="586" grpId="0"/>
      <p:bldP spid="587" grpId="0"/>
      <p:bldP spid="591" grpId="0"/>
      <p:bldP spid="592" grpId="0"/>
      <p:bldP spid="596" grpId="0"/>
      <p:bldP spid="597" grpId="0"/>
      <p:bldP spid="598" grpId="0"/>
      <p:bldP spid="599" grpId="0"/>
      <p:bldP spid="600" grpId="0"/>
      <p:bldP spid="627" grpId="0" animBg="1"/>
      <p:bldP spid="627" grpId="1" animBg="1"/>
      <p:bldP spid="628" grpId="0" animBg="1"/>
      <p:bldP spid="628" grpId="1" animBg="1"/>
      <p:bldP spid="634" grpId="0"/>
      <p:bldP spid="636" grpId="0"/>
      <p:bldP spid="637" grpId="0"/>
      <p:bldP spid="638" grpId="0"/>
      <p:bldP spid="662" grpId="0"/>
      <p:bldP spid="663" grpId="0"/>
      <p:bldP spid="666" grpId="0"/>
      <p:bldP spid="667" grpId="0"/>
      <p:bldP spid="669" grpId="0"/>
      <p:bldP spid="670" grpId="0"/>
      <p:bldP spid="671" grpId="0"/>
      <p:bldP spid="6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9896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X_CBSE_2017-18_Mod-06</a:t>
            </a:r>
          </a:p>
        </p:txBody>
      </p:sp>
    </p:spTree>
    <p:extLst>
      <p:ext uri="{BB962C8B-B14F-4D97-AF65-F5344CB8AC3E}">
        <p14:creationId xmlns:p14="http://schemas.microsoft.com/office/powerpoint/2010/main" val="23172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133600" y="1733550"/>
            <a:ext cx="4800600" cy="1981200"/>
          </a:xfrm>
          <a:prstGeom prst="ellipse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Calibri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255827"/>
              </p:ext>
            </p:extLst>
          </p:nvPr>
        </p:nvGraphicFramePr>
        <p:xfrm>
          <a:off x="2321088" y="1887537"/>
          <a:ext cx="404495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4" name="Equation" r:id="rId3" imgW="1104840" imgH="457200" progId="Equation.DSMT4">
                  <p:embed/>
                </p:oleObj>
              </mc:Choice>
              <mc:Fallback>
                <p:oleObj name="Equation" r:id="rId3" imgW="1104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088" y="1887537"/>
                        <a:ext cx="404495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419100" y="492264"/>
            <a:ext cx="84582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prstClr val="black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Assumed Mean Method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9258" y="386715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a= Assumed Mean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9258" y="4171950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  <a:latin typeface="Lucida Calligraphy" pitchFamily="66" charset="0"/>
              </a:rPr>
              <a:t>f</a:t>
            </a:r>
            <a:r>
              <a:rPr lang="en-IN" baseline="-25000" dirty="0">
                <a:solidFill>
                  <a:prstClr val="black"/>
                </a:solidFill>
                <a:latin typeface="Lucida Calligraphy" pitchFamily="66" charset="0"/>
              </a:rPr>
              <a:t>i</a:t>
            </a:r>
            <a:r>
              <a:rPr lang="en-IN" dirty="0">
                <a:solidFill>
                  <a:prstClr val="black"/>
                </a:solidFill>
              </a:rPr>
              <a:t>= 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4978" y="4564618"/>
            <a:ext cx="16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  <a:latin typeface="Lucida Calligraphy" pitchFamily="66" charset="0"/>
              </a:rPr>
              <a:t>d</a:t>
            </a:r>
            <a:r>
              <a:rPr lang="en-IN" baseline="-25000" dirty="0">
                <a:solidFill>
                  <a:prstClr val="black"/>
                </a:solidFill>
                <a:latin typeface="Lucida Calligraphy" pitchFamily="66" charset="0"/>
              </a:rPr>
              <a:t>i</a:t>
            </a:r>
            <a:r>
              <a:rPr lang="en-IN" dirty="0">
                <a:solidFill>
                  <a:prstClr val="black"/>
                </a:solidFill>
              </a:rPr>
              <a:t>= Deviation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18290"/>
              </p:ext>
            </p:extLst>
          </p:nvPr>
        </p:nvGraphicFramePr>
        <p:xfrm>
          <a:off x="685800" y="3815374"/>
          <a:ext cx="381000" cy="508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5" name="Equation" r:id="rId5" imgW="164880" imgH="241200" progId="Equation.DSMT4">
                  <p:embed/>
                </p:oleObj>
              </mc:Choice>
              <mc:Fallback>
                <p:oleObj name="Equation" r:id="rId5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800" y="3815374"/>
                        <a:ext cx="381000" cy="508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66800" y="3955018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= 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04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X_CBSE_2017-18_Mod-06</a:t>
            </a:r>
          </a:p>
        </p:txBody>
      </p:sp>
    </p:spTree>
    <p:extLst>
      <p:ext uri="{BB962C8B-B14F-4D97-AF65-F5344CB8AC3E}">
        <p14:creationId xmlns:p14="http://schemas.microsoft.com/office/powerpoint/2010/main" val="144553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207"/>
          <p:cNvSpPr txBox="1">
            <a:spLocks noChangeArrowheads="1"/>
          </p:cNvSpPr>
          <p:nvPr/>
        </p:nvSpPr>
        <p:spPr bwMode="auto">
          <a:xfrm>
            <a:off x="4586516" y="2406858"/>
            <a:ext cx="1219200" cy="338554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kern="0" dirty="0" err="1">
                <a:solidFill>
                  <a:prstClr val="black"/>
                </a:solidFill>
                <a:latin typeface="Arial Rounded MT Bold" pitchFamily="34" charset="0"/>
              </a:rPr>
              <a:t>d</a:t>
            </a:r>
            <a:r>
              <a:rPr lang="en-US" sz="1600" b="1" kern="0" baseline="-25000" dirty="0" err="1">
                <a:solidFill>
                  <a:prstClr val="black"/>
                </a:solidFill>
                <a:latin typeface="Arial Rounded MT Bold" pitchFamily="34" charset="0"/>
              </a:rPr>
              <a:t>i</a:t>
            </a:r>
            <a:r>
              <a:rPr lang="en-US" sz="1600" b="1" kern="0" dirty="0">
                <a:solidFill>
                  <a:prstClr val="black"/>
                </a:solidFill>
                <a:latin typeface="Arial Rounded MT Bold" pitchFamily="34" charset="0"/>
              </a:rPr>
              <a:t> = x</a:t>
            </a:r>
            <a:r>
              <a:rPr lang="en-US" sz="1600" b="1" kern="0" baseline="-25000" dirty="0">
                <a:solidFill>
                  <a:prstClr val="black"/>
                </a:solidFill>
                <a:latin typeface="Arial Rounded MT Bold" pitchFamily="34" charset="0"/>
              </a:rPr>
              <a:t>i</a:t>
            </a:r>
            <a:r>
              <a:rPr lang="en-US" sz="1600" b="1" kern="0" dirty="0">
                <a:solidFill>
                  <a:prstClr val="black"/>
                </a:solidFill>
                <a:latin typeface="Arial Rounded MT Bold" pitchFamily="34" charset="0"/>
              </a:rPr>
              <a:t> – 40</a:t>
            </a:r>
          </a:p>
        </p:txBody>
      </p:sp>
      <p:sp>
        <p:nvSpPr>
          <p:cNvPr id="209" name="TextBox 208"/>
          <p:cNvSpPr txBox="1">
            <a:spLocks noChangeArrowheads="1"/>
          </p:cNvSpPr>
          <p:nvPr/>
        </p:nvSpPr>
        <p:spPr bwMode="auto">
          <a:xfrm>
            <a:off x="4533900" y="2362200"/>
            <a:ext cx="1219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2000" b="1" kern="0" dirty="0" smtClean="0">
                <a:solidFill>
                  <a:prstClr val="black"/>
                </a:solidFill>
                <a:latin typeface="Monotype Corsiva" pitchFamily="66" charset="0"/>
              </a:rPr>
              <a:t>d</a:t>
            </a:r>
            <a:r>
              <a:rPr lang="en-US" sz="2000" b="1" kern="0" baseline="-25000" dirty="0" smtClean="0">
                <a:solidFill>
                  <a:prstClr val="black"/>
                </a:solidFill>
                <a:latin typeface="Monotype Corsiva" pitchFamily="66" charset="0"/>
              </a:rPr>
              <a:t>i </a:t>
            </a:r>
            <a:r>
              <a:rPr lang="en-US" sz="2000" b="1" kern="0" dirty="0" smtClean="0">
                <a:solidFill>
                  <a:prstClr val="black"/>
                </a:solidFill>
                <a:latin typeface="Monotype Corsiva" pitchFamily="66" charset="0"/>
              </a:rPr>
              <a:t> = x</a:t>
            </a:r>
            <a:r>
              <a:rPr lang="en-US" sz="2000" b="1" kern="0" baseline="-25000" dirty="0" smtClean="0">
                <a:solidFill>
                  <a:prstClr val="black"/>
                </a:solidFill>
                <a:latin typeface="Monotype Corsiva" pitchFamily="66" charset="0"/>
              </a:rPr>
              <a:t>i</a:t>
            </a:r>
            <a:r>
              <a:rPr lang="en-US" sz="2000" b="1" kern="0" dirty="0" smtClean="0">
                <a:solidFill>
                  <a:prstClr val="black"/>
                </a:solidFill>
                <a:latin typeface="Monotype Corsiva" pitchFamily="66" charset="0"/>
              </a:rPr>
              <a:t> – a</a:t>
            </a:r>
          </a:p>
        </p:txBody>
      </p:sp>
      <p:sp>
        <p:nvSpPr>
          <p:cNvPr id="210" name="TextBox 209"/>
          <p:cNvSpPr txBox="1">
            <a:spLocks noChangeArrowheads="1"/>
          </p:cNvSpPr>
          <p:nvPr/>
        </p:nvSpPr>
        <p:spPr bwMode="auto">
          <a:xfrm>
            <a:off x="762000" y="1856922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ln>
                  <a:solidFill>
                    <a:srgbClr val="66CCFF"/>
                  </a:solidFill>
                </a:ln>
                <a:solidFill>
                  <a:prstClr val="black"/>
                </a:solidFill>
                <a:latin typeface="Book Antiqua" pitchFamily="18" charset="0"/>
              </a:rPr>
              <a:t>Width of the class (h) = 3</a:t>
            </a:r>
          </a:p>
        </p:txBody>
      </p:sp>
      <p:cxnSp>
        <p:nvCxnSpPr>
          <p:cNvPr id="211" name="Straight Arrow Connector 210"/>
          <p:cNvCxnSpPr/>
          <p:nvPr/>
        </p:nvCxnSpPr>
        <p:spPr>
          <a:xfrm>
            <a:off x="2422525" y="3842695"/>
            <a:ext cx="338138" cy="158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tailEnd type="arrow"/>
          </a:ln>
          <a:effectLst/>
        </p:spPr>
      </p:cxnSp>
      <p:sp>
        <p:nvSpPr>
          <p:cNvPr id="212" name="Oval 211"/>
          <p:cNvSpPr/>
          <p:nvPr/>
        </p:nvSpPr>
        <p:spPr>
          <a:xfrm>
            <a:off x="2042887" y="3691295"/>
            <a:ext cx="409575" cy="331470"/>
          </a:xfrm>
          <a:prstGeom prst="ellipse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95288" y="2985445"/>
            <a:ext cx="1371600" cy="328612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4" name="TextBox 213"/>
          <p:cNvSpPr txBox="1">
            <a:spLocks noChangeArrowheads="1"/>
          </p:cNvSpPr>
          <p:nvPr/>
        </p:nvSpPr>
        <p:spPr bwMode="auto">
          <a:xfrm>
            <a:off x="76200" y="171450"/>
            <a:ext cx="8747125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kern="0" dirty="0" smtClean="0">
                <a:solidFill>
                  <a:prstClr val="black"/>
                </a:solidFill>
                <a:latin typeface="Bookman Old Style" pitchFamily="18" charset="0"/>
              </a:rPr>
              <a:t> Q.  The measurements (in mm) of the diameters of the head of screws are  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kern="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kern="0" dirty="0" smtClean="0">
                <a:solidFill>
                  <a:prstClr val="black"/>
                </a:solidFill>
                <a:latin typeface="Bookman Old Style" pitchFamily="18" charset="0"/>
              </a:rPr>
              <a:t>      given below :</a:t>
            </a:r>
          </a:p>
        </p:txBody>
      </p:sp>
      <p:graphicFrame>
        <p:nvGraphicFramePr>
          <p:cNvPr id="215" name="Table 2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853971"/>
              </p:ext>
            </p:extLst>
          </p:nvPr>
        </p:nvGraphicFramePr>
        <p:xfrm>
          <a:off x="624342" y="749753"/>
          <a:ext cx="7010401" cy="914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6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6" name="TextBox 215"/>
          <p:cNvSpPr txBox="1">
            <a:spLocks noChangeArrowheads="1"/>
          </p:cNvSpPr>
          <p:nvPr/>
        </p:nvSpPr>
        <p:spPr bwMode="auto">
          <a:xfrm>
            <a:off x="639763" y="766083"/>
            <a:ext cx="2590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prstClr val="black"/>
                </a:solidFill>
                <a:latin typeface="Book Antiqua" pitchFamily="18" charset="0"/>
              </a:rPr>
              <a:t>Diameter (in mm)</a:t>
            </a:r>
          </a:p>
        </p:txBody>
      </p:sp>
      <p:sp>
        <p:nvSpPr>
          <p:cNvPr id="217" name="TextBox 216"/>
          <p:cNvSpPr txBox="1">
            <a:spLocks noChangeArrowheads="1"/>
          </p:cNvSpPr>
          <p:nvPr/>
        </p:nvSpPr>
        <p:spPr bwMode="auto">
          <a:xfrm>
            <a:off x="666751" y="1246414"/>
            <a:ext cx="2424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prstClr val="black"/>
                </a:solidFill>
                <a:latin typeface="Book Antiqua" pitchFamily="18" charset="0"/>
              </a:rPr>
              <a:t>Number of screws</a:t>
            </a:r>
          </a:p>
        </p:txBody>
      </p:sp>
      <p:sp>
        <p:nvSpPr>
          <p:cNvPr id="218" name="TextBox 217"/>
          <p:cNvSpPr txBox="1">
            <a:spLocks noChangeArrowheads="1"/>
          </p:cNvSpPr>
          <p:nvPr/>
        </p:nvSpPr>
        <p:spPr bwMode="auto">
          <a:xfrm>
            <a:off x="3062288" y="820058"/>
            <a:ext cx="852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33 - 35</a:t>
            </a:r>
          </a:p>
        </p:txBody>
      </p:sp>
      <p:sp>
        <p:nvSpPr>
          <p:cNvPr id="219" name="TextBox 218"/>
          <p:cNvSpPr txBox="1">
            <a:spLocks noChangeArrowheads="1"/>
          </p:cNvSpPr>
          <p:nvPr/>
        </p:nvSpPr>
        <p:spPr bwMode="auto">
          <a:xfrm>
            <a:off x="3984625" y="820058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36 - 38</a:t>
            </a:r>
          </a:p>
        </p:txBody>
      </p:sp>
      <p:sp>
        <p:nvSpPr>
          <p:cNvPr id="220" name="TextBox 219"/>
          <p:cNvSpPr txBox="1">
            <a:spLocks noChangeArrowheads="1"/>
          </p:cNvSpPr>
          <p:nvPr/>
        </p:nvSpPr>
        <p:spPr bwMode="auto">
          <a:xfrm>
            <a:off x="4924425" y="820058"/>
            <a:ext cx="942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39 –  41</a:t>
            </a:r>
          </a:p>
        </p:txBody>
      </p:sp>
      <p:sp>
        <p:nvSpPr>
          <p:cNvPr id="221" name="TextBox 220"/>
          <p:cNvSpPr txBox="1">
            <a:spLocks noChangeArrowheads="1"/>
          </p:cNvSpPr>
          <p:nvPr/>
        </p:nvSpPr>
        <p:spPr bwMode="auto">
          <a:xfrm>
            <a:off x="5805488" y="820058"/>
            <a:ext cx="976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42 –  44</a:t>
            </a:r>
          </a:p>
        </p:txBody>
      </p:sp>
      <p:sp>
        <p:nvSpPr>
          <p:cNvPr id="222" name="TextBox 221"/>
          <p:cNvSpPr txBox="1">
            <a:spLocks noChangeArrowheads="1"/>
          </p:cNvSpPr>
          <p:nvPr/>
        </p:nvSpPr>
        <p:spPr bwMode="auto">
          <a:xfrm>
            <a:off x="6731000" y="813708"/>
            <a:ext cx="1270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45 –  47</a:t>
            </a:r>
          </a:p>
        </p:txBody>
      </p:sp>
      <p:sp>
        <p:nvSpPr>
          <p:cNvPr id="223" name="TextBox 222"/>
          <p:cNvSpPr txBox="1">
            <a:spLocks noChangeArrowheads="1"/>
          </p:cNvSpPr>
          <p:nvPr/>
        </p:nvSpPr>
        <p:spPr bwMode="auto">
          <a:xfrm>
            <a:off x="3317875" y="1246416"/>
            <a:ext cx="49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dirty="0" smtClean="0">
                <a:solidFill>
                  <a:prstClr val="black"/>
                </a:solidFill>
                <a:latin typeface="Book Antiqua" pitchFamily="18" charset="0"/>
              </a:rPr>
              <a:t>10</a:t>
            </a:r>
          </a:p>
        </p:txBody>
      </p:sp>
      <p:sp>
        <p:nvSpPr>
          <p:cNvPr id="224" name="TextBox 223"/>
          <p:cNvSpPr txBox="1">
            <a:spLocks noChangeArrowheads="1"/>
          </p:cNvSpPr>
          <p:nvPr/>
        </p:nvSpPr>
        <p:spPr bwMode="auto">
          <a:xfrm>
            <a:off x="4222750" y="1246416"/>
            <a:ext cx="523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19</a:t>
            </a:r>
          </a:p>
        </p:txBody>
      </p:sp>
      <p:sp>
        <p:nvSpPr>
          <p:cNvPr id="225" name="TextBox 224"/>
          <p:cNvSpPr txBox="1">
            <a:spLocks noChangeArrowheads="1"/>
          </p:cNvSpPr>
          <p:nvPr/>
        </p:nvSpPr>
        <p:spPr bwMode="auto">
          <a:xfrm>
            <a:off x="5127625" y="1246416"/>
            <a:ext cx="430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23</a:t>
            </a:r>
          </a:p>
        </p:txBody>
      </p:sp>
      <p:sp>
        <p:nvSpPr>
          <p:cNvPr id="226" name="TextBox 225"/>
          <p:cNvSpPr txBox="1">
            <a:spLocks noChangeArrowheads="1"/>
          </p:cNvSpPr>
          <p:nvPr/>
        </p:nvSpPr>
        <p:spPr bwMode="auto">
          <a:xfrm>
            <a:off x="6070600" y="1246416"/>
            <a:ext cx="55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21</a:t>
            </a:r>
          </a:p>
        </p:txBody>
      </p:sp>
      <p:sp>
        <p:nvSpPr>
          <p:cNvPr id="227" name="TextBox 226"/>
          <p:cNvSpPr txBox="1">
            <a:spLocks noChangeArrowheads="1"/>
          </p:cNvSpPr>
          <p:nvPr/>
        </p:nvSpPr>
        <p:spPr bwMode="auto">
          <a:xfrm>
            <a:off x="7000875" y="1246416"/>
            <a:ext cx="466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kern="0" smtClean="0">
                <a:solidFill>
                  <a:prstClr val="black"/>
                </a:solidFill>
                <a:latin typeface="Book Antiqua" pitchFamily="18" charset="0"/>
              </a:rPr>
              <a:t>27</a:t>
            </a:r>
          </a:p>
        </p:txBody>
      </p:sp>
      <p:graphicFrame>
        <p:nvGraphicFramePr>
          <p:cNvPr id="228" name="Table 2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44403"/>
              </p:ext>
            </p:extLst>
          </p:nvPr>
        </p:nvGraphicFramePr>
        <p:xfrm>
          <a:off x="395288" y="2256782"/>
          <a:ext cx="6248400" cy="2768602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7028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929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700" dirty="0" smtClean="0"/>
                        <a:t>   </a:t>
                      </a:r>
                      <a:endParaRPr lang="en-US" sz="1700" dirty="0"/>
                    </a:p>
                  </a:txBody>
                  <a:tcPr marL="82833" marR="82833" marT="41419" marB="41419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700" dirty="0"/>
                    </a:p>
                  </a:txBody>
                  <a:tcPr marL="82833" marR="82833" marT="41417" marB="41417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bg1"/>
                      </a:solidFill>
                      <a:prstDash val="soli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TextBox 228"/>
          <p:cNvSpPr txBox="1">
            <a:spLocks noChangeArrowheads="1"/>
          </p:cNvSpPr>
          <p:nvPr/>
        </p:nvSpPr>
        <p:spPr bwMode="auto">
          <a:xfrm>
            <a:off x="152400" y="1872481"/>
            <a:ext cx="685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b="1" kern="0" smtClean="0">
                <a:solidFill>
                  <a:prstClr val="black"/>
                </a:solidFill>
                <a:latin typeface="Book Antiqua" pitchFamily="18" charset="0"/>
              </a:rPr>
              <a:t>Sol.</a:t>
            </a:r>
          </a:p>
        </p:txBody>
      </p:sp>
      <p:sp>
        <p:nvSpPr>
          <p:cNvPr id="230" name="TextBox 229"/>
          <p:cNvSpPr txBox="1">
            <a:spLocks noChangeArrowheads="1"/>
          </p:cNvSpPr>
          <p:nvPr/>
        </p:nvSpPr>
        <p:spPr bwMode="auto">
          <a:xfrm>
            <a:off x="395288" y="2272657"/>
            <a:ext cx="1295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prstClr val="black"/>
                </a:solidFill>
                <a:latin typeface="Rockwell"/>
                <a:cs typeface="MV Boli" pitchFamily="2" charset="0"/>
              </a:rPr>
              <a:t>class interval </a:t>
            </a:r>
          </a:p>
        </p:txBody>
      </p:sp>
      <p:sp>
        <p:nvSpPr>
          <p:cNvPr id="231" name="TextBox 230"/>
          <p:cNvSpPr txBox="1">
            <a:spLocks noChangeArrowheads="1"/>
          </p:cNvSpPr>
          <p:nvPr/>
        </p:nvSpPr>
        <p:spPr bwMode="auto">
          <a:xfrm>
            <a:off x="1690688" y="2272657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 Antiqua" pitchFamily="18" charset="0"/>
              </a:rPr>
              <a:t>Class Mark</a:t>
            </a:r>
          </a:p>
          <a:p>
            <a:pPr algn="ctr" eaLnBrk="1" hangingPunct="1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 Antiqua" pitchFamily="18" charset="0"/>
              </a:rPr>
              <a:t>(</a:t>
            </a:r>
            <a:r>
              <a:rPr lang="en-US" b="1" kern="0" dirty="0" smtClean="0">
                <a:solidFill>
                  <a:prstClr val="black"/>
                </a:solidFill>
                <a:latin typeface="Monotype Corsiva" pitchFamily="66" charset="0"/>
              </a:rPr>
              <a:t>x</a:t>
            </a:r>
            <a:r>
              <a:rPr lang="en-US" b="1" kern="0" baseline="-25000" dirty="0" smtClean="0">
                <a:solidFill>
                  <a:prstClr val="black"/>
                </a:solidFill>
                <a:latin typeface="Monotype Corsiva" pitchFamily="66" charset="0"/>
              </a:rPr>
              <a:t>i </a:t>
            </a:r>
            <a:r>
              <a:rPr lang="en-US" b="1" kern="0" dirty="0" smtClean="0">
                <a:solidFill>
                  <a:prstClr val="black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32" name="TextBox 231"/>
          <p:cNvSpPr txBox="1">
            <a:spLocks noChangeArrowheads="1"/>
          </p:cNvSpPr>
          <p:nvPr/>
        </p:nvSpPr>
        <p:spPr bwMode="auto">
          <a:xfrm>
            <a:off x="2967038" y="2282182"/>
            <a:ext cx="152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 Antiqua" pitchFamily="18" charset="0"/>
              </a:rPr>
              <a:t>Frequency (f</a:t>
            </a:r>
            <a:r>
              <a:rPr lang="en-US" b="1" kern="0" baseline="-25000" dirty="0" smtClean="0">
                <a:solidFill>
                  <a:prstClr val="black"/>
                </a:solidFill>
                <a:latin typeface="Book Antiqua" pitchFamily="18" charset="0"/>
              </a:rPr>
              <a:t>i</a:t>
            </a:r>
            <a:r>
              <a:rPr lang="en-US" b="1" kern="0" dirty="0" smtClean="0">
                <a:solidFill>
                  <a:prstClr val="black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33" name="TextBox 232"/>
          <p:cNvSpPr txBox="1">
            <a:spLocks noChangeArrowheads="1"/>
          </p:cNvSpPr>
          <p:nvPr/>
        </p:nvSpPr>
        <p:spPr bwMode="auto">
          <a:xfrm>
            <a:off x="5729288" y="2386957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kern="0" dirty="0" smtClean="0">
                <a:solidFill>
                  <a:prstClr val="black"/>
                </a:solidFill>
                <a:latin typeface="Monotype Corsiva" pitchFamily="66" charset="0"/>
              </a:rPr>
              <a:t>f</a:t>
            </a:r>
            <a:r>
              <a:rPr lang="en-US" sz="2000" b="1" kern="0" baseline="-25000" dirty="0" smtClean="0">
                <a:solidFill>
                  <a:prstClr val="black"/>
                </a:solidFill>
                <a:latin typeface="Monotype Corsiva" pitchFamily="66" charset="0"/>
              </a:rPr>
              <a:t>i </a:t>
            </a:r>
            <a:r>
              <a:rPr lang="en-US" sz="2000" b="1" kern="0" dirty="0" smtClean="0">
                <a:solidFill>
                  <a:prstClr val="black"/>
                </a:solidFill>
                <a:latin typeface="Monotype Corsiva" pitchFamily="66" charset="0"/>
              </a:rPr>
              <a:t> × d</a:t>
            </a:r>
            <a:r>
              <a:rPr lang="en-US" sz="2000" b="1" kern="0" baseline="-25000" dirty="0" smtClean="0">
                <a:solidFill>
                  <a:prstClr val="black"/>
                </a:solidFill>
                <a:latin typeface="Monotype Corsiva" pitchFamily="66" charset="0"/>
              </a:rPr>
              <a:t>i</a:t>
            </a:r>
            <a:endParaRPr lang="en-US" sz="2000" b="1" kern="0" dirty="0" smtClean="0">
              <a:solidFill>
                <a:prstClr val="black"/>
              </a:solidFill>
              <a:latin typeface="Monotype Corsiva" pitchFamily="66" charset="0"/>
            </a:endParaRPr>
          </a:p>
        </p:txBody>
      </p:sp>
      <p:sp>
        <p:nvSpPr>
          <p:cNvPr id="234" name="TextBox 233"/>
          <p:cNvSpPr txBox="1">
            <a:spLocks noChangeArrowheads="1"/>
          </p:cNvSpPr>
          <p:nvPr/>
        </p:nvSpPr>
        <p:spPr bwMode="auto">
          <a:xfrm>
            <a:off x="769938" y="2974332"/>
            <a:ext cx="8524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smtClean="0">
                <a:solidFill>
                  <a:prstClr val="black"/>
                </a:solidFill>
                <a:latin typeface="Book Antiqua" pitchFamily="18" charset="0"/>
              </a:rPr>
              <a:t>33 - 35</a:t>
            </a:r>
          </a:p>
        </p:txBody>
      </p:sp>
      <p:sp>
        <p:nvSpPr>
          <p:cNvPr id="235" name="TextBox 234"/>
          <p:cNvSpPr txBox="1">
            <a:spLocks noChangeArrowheads="1"/>
          </p:cNvSpPr>
          <p:nvPr/>
        </p:nvSpPr>
        <p:spPr bwMode="auto">
          <a:xfrm>
            <a:off x="769938" y="3312470"/>
            <a:ext cx="8524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smtClean="0">
                <a:solidFill>
                  <a:prstClr val="black"/>
                </a:solidFill>
                <a:latin typeface="Book Antiqua" pitchFamily="18" charset="0"/>
              </a:rPr>
              <a:t>36 - 38</a:t>
            </a:r>
          </a:p>
        </p:txBody>
      </p:sp>
      <p:sp>
        <p:nvSpPr>
          <p:cNvPr id="236" name="TextBox 235"/>
          <p:cNvSpPr txBox="1">
            <a:spLocks noChangeArrowheads="1"/>
          </p:cNvSpPr>
          <p:nvPr/>
        </p:nvSpPr>
        <p:spPr bwMode="auto">
          <a:xfrm>
            <a:off x="769938" y="3661720"/>
            <a:ext cx="8524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smtClean="0">
                <a:solidFill>
                  <a:prstClr val="black"/>
                </a:solidFill>
                <a:latin typeface="Book Antiqua" pitchFamily="18" charset="0"/>
              </a:rPr>
              <a:t>39 –  41</a:t>
            </a:r>
          </a:p>
        </p:txBody>
      </p:sp>
      <p:sp>
        <p:nvSpPr>
          <p:cNvPr id="237" name="TextBox 236"/>
          <p:cNvSpPr txBox="1">
            <a:spLocks noChangeArrowheads="1"/>
          </p:cNvSpPr>
          <p:nvPr/>
        </p:nvSpPr>
        <p:spPr bwMode="auto">
          <a:xfrm>
            <a:off x="3519488" y="2974332"/>
            <a:ext cx="4572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10</a:t>
            </a:r>
          </a:p>
        </p:txBody>
      </p:sp>
      <p:sp>
        <p:nvSpPr>
          <p:cNvPr id="238" name="TextBox 237"/>
          <p:cNvSpPr txBox="1">
            <a:spLocks noChangeArrowheads="1"/>
          </p:cNvSpPr>
          <p:nvPr/>
        </p:nvSpPr>
        <p:spPr bwMode="auto">
          <a:xfrm>
            <a:off x="3519488" y="3312470"/>
            <a:ext cx="4572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19</a:t>
            </a:r>
          </a:p>
        </p:txBody>
      </p:sp>
      <p:sp>
        <p:nvSpPr>
          <p:cNvPr id="239" name="TextBox 238"/>
          <p:cNvSpPr txBox="1">
            <a:spLocks noChangeArrowheads="1"/>
          </p:cNvSpPr>
          <p:nvPr/>
        </p:nvSpPr>
        <p:spPr bwMode="auto">
          <a:xfrm>
            <a:off x="3519488" y="3661720"/>
            <a:ext cx="4572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23</a:t>
            </a:r>
          </a:p>
        </p:txBody>
      </p:sp>
      <p:sp>
        <p:nvSpPr>
          <p:cNvPr id="240" name="TextBox 239"/>
          <p:cNvSpPr txBox="1">
            <a:spLocks noChangeArrowheads="1"/>
          </p:cNvSpPr>
          <p:nvPr/>
        </p:nvSpPr>
        <p:spPr bwMode="auto">
          <a:xfrm>
            <a:off x="3519488" y="4015732"/>
            <a:ext cx="4572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21</a:t>
            </a:r>
          </a:p>
        </p:txBody>
      </p:sp>
      <p:sp>
        <p:nvSpPr>
          <p:cNvPr id="241" name="TextBox 240"/>
          <p:cNvSpPr txBox="1">
            <a:spLocks noChangeArrowheads="1"/>
          </p:cNvSpPr>
          <p:nvPr/>
        </p:nvSpPr>
        <p:spPr bwMode="auto">
          <a:xfrm>
            <a:off x="3519488" y="4345932"/>
            <a:ext cx="4572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27</a:t>
            </a:r>
          </a:p>
        </p:txBody>
      </p:sp>
      <p:sp>
        <p:nvSpPr>
          <p:cNvPr id="242" name="TextBox 241"/>
          <p:cNvSpPr txBox="1">
            <a:spLocks noChangeArrowheads="1"/>
          </p:cNvSpPr>
          <p:nvPr/>
        </p:nvSpPr>
        <p:spPr bwMode="auto">
          <a:xfrm>
            <a:off x="2909888" y="4671370"/>
            <a:ext cx="16002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 dirty="0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en-US" sz="1700" b="1" dirty="0">
                <a:solidFill>
                  <a:prstClr val="black"/>
                </a:solidFill>
                <a:latin typeface="Book Antiqua" pitchFamily="18" charset="0"/>
              </a:rPr>
              <a:t> f</a:t>
            </a:r>
            <a:r>
              <a:rPr lang="en-US" sz="1700" b="1" baseline="-25000" dirty="0">
                <a:solidFill>
                  <a:prstClr val="black"/>
                </a:solidFill>
                <a:latin typeface="Book Antiqua" pitchFamily="18" charset="0"/>
              </a:rPr>
              <a:t>i</a:t>
            </a:r>
            <a:r>
              <a:rPr lang="en-US" sz="1700" b="1" dirty="0">
                <a:solidFill>
                  <a:prstClr val="black"/>
                </a:solidFill>
                <a:latin typeface="Book Antiqua" pitchFamily="18" charset="0"/>
              </a:rPr>
              <a:t>  =  100</a:t>
            </a:r>
          </a:p>
        </p:txBody>
      </p:sp>
      <p:sp>
        <p:nvSpPr>
          <p:cNvPr id="243" name="TextBox 242"/>
          <p:cNvSpPr txBox="1">
            <a:spLocks noChangeArrowheads="1"/>
          </p:cNvSpPr>
          <p:nvPr/>
        </p:nvSpPr>
        <p:spPr bwMode="auto">
          <a:xfrm>
            <a:off x="5961063" y="2974332"/>
            <a:ext cx="6096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– 60</a:t>
            </a:r>
          </a:p>
        </p:txBody>
      </p:sp>
      <p:sp>
        <p:nvSpPr>
          <p:cNvPr id="244" name="TextBox 243"/>
          <p:cNvSpPr txBox="1">
            <a:spLocks noChangeArrowheads="1"/>
          </p:cNvSpPr>
          <p:nvPr/>
        </p:nvSpPr>
        <p:spPr bwMode="auto">
          <a:xfrm>
            <a:off x="5961063" y="3314057"/>
            <a:ext cx="6096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– 57</a:t>
            </a:r>
          </a:p>
        </p:txBody>
      </p:sp>
      <p:sp>
        <p:nvSpPr>
          <p:cNvPr id="245" name="TextBox 244"/>
          <p:cNvSpPr txBox="1">
            <a:spLocks noChangeArrowheads="1"/>
          </p:cNvSpPr>
          <p:nvPr/>
        </p:nvSpPr>
        <p:spPr bwMode="auto">
          <a:xfrm>
            <a:off x="5961063" y="3661720"/>
            <a:ext cx="6096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0</a:t>
            </a:r>
          </a:p>
        </p:txBody>
      </p:sp>
      <p:sp>
        <p:nvSpPr>
          <p:cNvPr id="246" name="TextBox 245"/>
          <p:cNvSpPr txBox="1">
            <a:spLocks noChangeArrowheads="1"/>
          </p:cNvSpPr>
          <p:nvPr/>
        </p:nvSpPr>
        <p:spPr bwMode="auto">
          <a:xfrm>
            <a:off x="6034088" y="4015732"/>
            <a:ext cx="5365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63</a:t>
            </a:r>
          </a:p>
        </p:txBody>
      </p:sp>
      <p:sp>
        <p:nvSpPr>
          <p:cNvPr id="247" name="TextBox 246"/>
          <p:cNvSpPr txBox="1">
            <a:spLocks noChangeArrowheads="1"/>
          </p:cNvSpPr>
          <p:nvPr/>
        </p:nvSpPr>
        <p:spPr bwMode="auto">
          <a:xfrm>
            <a:off x="6019800" y="4345932"/>
            <a:ext cx="6096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162</a:t>
            </a:r>
          </a:p>
        </p:txBody>
      </p:sp>
      <p:sp>
        <p:nvSpPr>
          <p:cNvPr id="248" name="TextBox 247"/>
          <p:cNvSpPr txBox="1">
            <a:spLocks noChangeArrowheads="1"/>
          </p:cNvSpPr>
          <p:nvPr/>
        </p:nvSpPr>
        <p:spPr bwMode="auto">
          <a:xfrm>
            <a:off x="4840288" y="4671370"/>
            <a:ext cx="1865312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>
                <a:solidFill>
                  <a:prstClr val="black"/>
                </a:solidFill>
                <a:latin typeface="Symbol" pitchFamily="18" charset="2"/>
              </a:rPr>
              <a:t>       S</a:t>
            </a:r>
            <a:r>
              <a:rPr lang="en-US" sz="1700" b="1">
                <a:solidFill>
                  <a:prstClr val="black"/>
                </a:solidFill>
                <a:latin typeface="Book Antiqua" pitchFamily="18" charset="0"/>
              </a:rPr>
              <a:t>f</a:t>
            </a:r>
            <a:r>
              <a:rPr lang="en-US" sz="1700" b="1" baseline="-25000">
                <a:solidFill>
                  <a:prstClr val="black"/>
                </a:solidFill>
                <a:latin typeface="Book Antiqua" pitchFamily="18" charset="0"/>
              </a:rPr>
              <a:t>i </a:t>
            </a:r>
            <a:r>
              <a:rPr lang="en-US" sz="1700" b="1">
                <a:solidFill>
                  <a:prstClr val="black"/>
                </a:solidFill>
                <a:latin typeface="Book Antiqua" pitchFamily="18" charset="0"/>
              </a:rPr>
              <a:t>d</a:t>
            </a:r>
            <a:r>
              <a:rPr lang="en-US" sz="1700" b="1" baseline="-25000">
                <a:solidFill>
                  <a:prstClr val="black"/>
                </a:solidFill>
                <a:latin typeface="Book Antiqua" pitchFamily="18" charset="0"/>
              </a:rPr>
              <a:t>i</a:t>
            </a:r>
            <a:r>
              <a:rPr lang="en-US" sz="1700" b="1">
                <a:solidFill>
                  <a:prstClr val="black"/>
                </a:solidFill>
                <a:latin typeface="Book Antiqua" pitchFamily="18" charset="0"/>
              </a:rPr>
              <a:t>  = 108</a:t>
            </a:r>
          </a:p>
        </p:txBody>
      </p:sp>
      <p:sp>
        <p:nvSpPr>
          <p:cNvPr id="249" name="Rounded Rectangular Callout 248"/>
          <p:cNvSpPr/>
          <p:nvPr/>
        </p:nvSpPr>
        <p:spPr>
          <a:xfrm>
            <a:off x="1610654" y="2172645"/>
            <a:ext cx="1143000" cy="685800"/>
          </a:xfrm>
          <a:prstGeom prst="wedgeRoundRectCallout">
            <a:avLst>
              <a:gd name="adj1" fmla="val -59559"/>
              <a:gd name="adj2" fmla="val 100517"/>
              <a:gd name="adj3" fmla="val 16667"/>
            </a:avLst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512996"/>
              </p:ext>
            </p:extLst>
          </p:nvPr>
        </p:nvGraphicFramePr>
        <p:xfrm>
          <a:off x="1766888" y="2254515"/>
          <a:ext cx="766762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" name="Equation" r:id="rId3" imgW="508000" imgH="368300" progId="Equation.DSMT4">
                  <p:embed/>
                </p:oleObj>
              </mc:Choice>
              <mc:Fallback>
                <p:oleObj name="Equation" r:id="rId3" imgW="5080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2254515"/>
                        <a:ext cx="766762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" name="TextBox 250"/>
          <p:cNvSpPr txBox="1">
            <a:spLocks noChangeArrowheads="1"/>
          </p:cNvSpPr>
          <p:nvPr/>
        </p:nvSpPr>
        <p:spPr bwMode="auto">
          <a:xfrm>
            <a:off x="1985963" y="3653782"/>
            <a:ext cx="54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000" b="1">
                <a:solidFill>
                  <a:prstClr val="black"/>
                </a:solidFill>
                <a:latin typeface="Arial Rounded MT Bold" pitchFamily="34" charset="0"/>
              </a:rPr>
              <a:t>40</a:t>
            </a:r>
          </a:p>
        </p:txBody>
      </p:sp>
      <p:sp>
        <p:nvSpPr>
          <p:cNvPr id="252" name="TextBox 251"/>
          <p:cNvSpPr txBox="1">
            <a:spLocks noChangeArrowheads="1"/>
          </p:cNvSpPr>
          <p:nvPr/>
        </p:nvSpPr>
        <p:spPr bwMode="auto">
          <a:xfrm>
            <a:off x="1957388" y="2974332"/>
            <a:ext cx="460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34</a:t>
            </a:r>
          </a:p>
        </p:txBody>
      </p:sp>
      <p:sp>
        <p:nvSpPr>
          <p:cNvPr id="253" name="TextBox 252"/>
          <p:cNvSpPr txBox="1">
            <a:spLocks noChangeArrowheads="1"/>
          </p:cNvSpPr>
          <p:nvPr/>
        </p:nvSpPr>
        <p:spPr bwMode="auto">
          <a:xfrm>
            <a:off x="1957388" y="3312470"/>
            <a:ext cx="4603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37</a:t>
            </a:r>
          </a:p>
        </p:txBody>
      </p:sp>
      <p:sp>
        <p:nvSpPr>
          <p:cNvPr id="254" name="TextBox 253"/>
          <p:cNvSpPr txBox="1">
            <a:spLocks noChangeArrowheads="1"/>
          </p:cNvSpPr>
          <p:nvPr/>
        </p:nvSpPr>
        <p:spPr bwMode="auto">
          <a:xfrm>
            <a:off x="1957388" y="3638550"/>
            <a:ext cx="4587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700" kern="0" dirty="0" smtClean="0">
                <a:solidFill>
                  <a:prstClr val="black"/>
                </a:solidFill>
                <a:latin typeface="Book Antiqua" pitchFamily="18" charset="0"/>
              </a:rPr>
              <a:t>40</a:t>
            </a:r>
          </a:p>
        </p:txBody>
      </p:sp>
      <p:sp>
        <p:nvSpPr>
          <p:cNvPr id="255" name="TextBox 254"/>
          <p:cNvSpPr txBox="1">
            <a:spLocks noChangeArrowheads="1"/>
          </p:cNvSpPr>
          <p:nvPr/>
        </p:nvSpPr>
        <p:spPr bwMode="auto">
          <a:xfrm>
            <a:off x="2633663" y="3653782"/>
            <a:ext cx="45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b="1" dirty="0" smtClean="0">
                <a:solidFill>
                  <a:prstClr val="black"/>
                </a:solidFill>
                <a:latin typeface="Arial Rounded MT Bold" pitchFamily="34" charset="0"/>
              </a:rPr>
              <a:t>a</a:t>
            </a:r>
            <a:endParaRPr lang="en-US" sz="20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256" name="TextBox 255"/>
          <p:cNvSpPr txBox="1">
            <a:spLocks noChangeArrowheads="1"/>
          </p:cNvSpPr>
          <p:nvPr/>
        </p:nvSpPr>
        <p:spPr bwMode="auto">
          <a:xfrm>
            <a:off x="3718300" y="1856922"/>
            <a:ext cx="3063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ln>
                  <a:solidFill>
                    <a:srgbClr val="66CCFF"/>
                  </a:solidFill>
                </a:ln>
                <a:solidFill>
                  <a:prstClr val="black"/>
                </a:solidFill>
                <a:latin typeface="Book Antiqua" pitchFamily="18" charset="0"/>
              </a:rPr>
              <a:t>Assumed Mean (a) = 40</a:t>
            </a:r>
          </a:p>
        </p:txBody>
      </p:sp>
      <p:sp>
        <p:nvSpPr>
          <p:cNvPr id="257" name="Curved Down Arrow 256"/>
          <p:cNvSpPr/>
          <p:nvPr/>
        </p:nvSpPr>
        <p:spPr>
          <a:xfrm rot="15441465" flipH="1">
            <a:off x="244475" y="3180707"/>
            <a:ext cx="609600" cy="38100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ysClr val="window" lastClr="FFFFFF"/>
          </a:solidFill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58" name="Group 97"/>
          <p:cNvGrpSpPr>
            <a:grpSpLocks/>
          </p:cNvGrpSpPr>
          <p:nvPr/>
        </p:nvGrpSpPr>
        <p:grpSpPr bwMode="auto">
          <a:xfrm>
            <a:off x="4052888" y="2259957"/>
            <a:ext cx="990600" cy="838200"/>
            <a:chOff x="4038600" y="2819400"/>
            <a:chExt cx="1600200" cy="838200"/>
          </a:xfrm>
        </p:grpSpPr>
        <p:sp>
          <p:nvSpPr>
            <p:cNvPr id="259" name="Oval Callout 258"/>
            <p:cNvSpPr/>
            <p:nvPr/>
          </p:nvSpPr>
          <p:spPr>
            <a:xfrm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Oval Callout 259"/>
            <p:cNvSpPr/>
            <p:nvPr/>
          </p:nvSpPr>
          <p:spPr>
            <a:xfrm flipH="1"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1" name="TextBox 260"/>
          <p:cNvSpPr txBox="1">
            <a:spLocks noChangeArrowheads="1"/>
          </p:cNvSpPr>
          <p:nvPr/>
        </p:nvSpPr>
        <p:spPr bwMode="auto">
          <a:xfrm>
            <a:off x="4043363" y="2488557"/>
            <a:ext cx="1016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700" b="1">
                <a:solidFill>
                  <a:prstClr val="black"/>
                </a:solidFill>
                <a:latin typeface="Arial Rounded MT Bold" pitchFamily="34" charset="0"/>
              </a:rPr>
              <a:t>10 x -6</a:t>
            </a:r>
          </a:p>
        </p:txBody>
      </p:sp>
      <p:grpSp>
        <p:nvGrpSpPr>
          <p:cNvPr id="262" name="Group 97"/>
          <p:cNvGrpSpPr>
            <a:grpSpLocks/>
          </p:cNvGrpSpPr>
          <p:nvPr/>
        </p:nvGrpSpPr>
        <p:grpSpPr bwMode="auto">
          <a:xfrm>
            <a:off x="4044950" y="2626670"/>
            <a:ext cx="990600" cy="838200"/>
            <a:chOff x="4038600" y="2819400"/>
            <a:chExt cx="1600200" cy="838200"/>
          </a:xfrm>
        </p:grpSpPr>
        <p:sp>
          <p:nvSpPr>
            <p:cNvPr id="263" name="Oval Callout 262"/>
            <p:cNvSpPr/>
            <p:nvPr/>
          </p:nvSpPr>
          <p:spPr>
            <a:xfrm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Oval Callout 263"/>
            <p:cNvSpPr/>
            <p:nvPr/>
          </p:nvSpPr>
          <p:spPr>
            <a:xfrm flipH="1"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5" name="TextBox 264"/>
          <p:cNvSpPr txBox="1">
            <a:spLocks noChangeArrowheads="1"/>
          </p:cNvSpPr>
          <p:nvPr/>
        </p:nvSpPr>
        <p:spPr bwMode="auto">
          <a:xfrm>
            <a:off x="4035425" y="2855270"/>
            <a:ext cx="10160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>
                <a:solidFill>
                  <a:prstClr val="black"/>
                </a:solidFill>
                <a:latin typeface="Arial Rounded MT Bold" pitchFamily="34" charset="0"/>
              </a:rPr>
              <a:t>19 x -3</a:t>
            </a:r>
          </a:p>
        </p:txBody>
      </p:sp>
      <p:grpSp>
        <p:nvGrpSpPr>
          <p:cNvPr id="266" name="Group 97"/>
          <p:cNvGrpSpPr>
            <a:grpSpLocks/>
          </p:cNvGrpSpPr>
          <p:nvPr/>
        </p:nvGrpSpPr>
        <p:grpSpPr bwMode="auto">
          <a:xfrm>
            <a:off x="4044950" y="2969570"/>
            <a:ext cx="990600" cy="838200"/>
            <a:chOff x="4038600" y="2819400"/>
            <a:chExt cx="1600200" cy="838200"/>
          </a:xfrm>
        </p:grpSpPr>
        <p:sp>
          <p:nvSpPr>
            <p:cNvPr id="267" name="Oval Callout 266"/>
            <p:cNvSpPr/>
            <p:nvPr/>
          </p:nvSpPr>
          <p:spPr>
            <a:xfrm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val Callout 267"/>
            <p:cNvSpPr/>
            <p:nvPr/>
          </p:nvSpPr>
          <p:spPr>
            <a:xfrm flipH="1"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9" name="TextBox 268"/>
          <p:cNvSpPr txBox="1">
            <a:spLocks noChangeArrowheads="1"/>
          </p:cNvSpPr>
          <p:nvPr/>
        </p:nvSpPr>
        <p:spPr bwMode="auto">
          <a:xfrm>
            <a:off x="4052888" y="3198170"/>
            <a:ext cx="10160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>
                <a:solidFill>
                  <a:prstClr val="black"/>
                </a:solidFill>
                <a:latin typeface="Arial Rounded MT Bold" pitchFamily="34" charset="0"/>
              </a:rPr>
              <a:t>23 x 0</a:t>
            </a:r>
          </a:p>
        </p:txBody>
      </p:sp>
      <p:grpSp>
        <p:nvGrpSpPr>
          <p:cNvPr id="270" name="Group 97"/>
          <p:cNvGrpSpPr>
            <a:grpSpLocks/>
          </p:cNvGrpSpPr>
          <p:nvPr/>
        </p:nvGrpSpPr>
        <p:grpSpPr bwMode="auto">
          <a:xfrm>
            <a:off x="4044950" y="3312470"/>
            <a:ext cx="990600" cy="838200"/>
            <a:chOff x="4038600" y="2819400"/>
            <a:chExt cx="1600200" cy="838200"/>
          </a:xfrm>
        </p:grpSpPr>
        <p:sp>
          <p:nvSpPr>
            <p:cNvPr id="271" name="Oval Callout 270"/>
            <p:cNvSpPr/>
            <p:nvPr/>
          </p:nvSpPr>
          <p:spPr>
            <a:xfrm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Oval Callout 271"/>
            <p:cNvSpPr/>
            <p:nvPr/>
          </p:nvSpPr>
          <p:spPr>
            <a:xfrm flipH="1"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3" name="TextBox 272"/>
          <p:cNvSpPr txBox="1">
            <a:spLocks noChangeArrowheads="1"/>
          </p:cNvSpPr>
          <p:nvPr/>
        </p:nvSpPr>
        <p:spPr bwMode="auto">
          <a:xfrm>
            <a:off x="4035425" y="3541070"/>
            <a:ext cx="10160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>
                <a:solidFill>
                  <a:prstClr val="black"/>
                </a:solidFill>
                <a:latin typeface="Arial Rounded MT Bold" pitchFamily="34" charset="0"/>
              </a:rPr>
              <a:t>21 x 3</a:t>
            </a:r>
          </a:p>
        </p:txBody>
      </p:sp>
      <p:grpSp>
        <p:nvGrpSpPr>
          <p:cNvPr id="274" name="Group 97"/>
          <p:cNvGrpSpPr>
            <a:grpSpLocks/>
          </p:cNvGrpSpPr>
          <p:nvPr/>
        </p:nvGrpSpPr>
        <p:grpSpPr bwMode="auto">
          <a:xfrm>
            <a:off x="4044950" y="3631557"/>
            <a:ext cx="990600" cy="838200"/>
            <a:chOff x="4038600" y="2819400"/>
            <a:chExt cx="1600200" cy="838200"/>
          </a:xfrm>
        </p:grpSpPr>
        <p:sp>
          <p:nvSpPr>
            <p:cNvPr id="275" name="Oval Callout 274"/>
            <p:cNvSpPr/>
            <p:nvPr/>
          </p:nvSpPr>
          <p:spPr>
            <a:xfrm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6" name="Oval Callout 275"/>
            <p:cNvSpPr/>
            <p:nvPr/>
          </p:nvSpPr>
          <p:spPr>
            <a:xfrm flipH="1">
              <a:off x="4038600" y="2819400"/>
              <a:ext cx="1600200" cy="838200"/>
            </a:xfrm>
            <a:prstGeom prst="wedgeEllipseCallout">
              <a:avLst>
                <a:gd name="adj1" fmla="val -73214"/>
                <a:gd name="adj2" fmla="val 47727"/>
              </a:avLst>
            </a:prstGeom>
            <a:solidFill>
              <a:srgbClr val="8064A2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7" name="TextBox 276"/>
          <p:cNvSpPr txBox="1">
            <a:spLocks noChangeArrowheads="1"/>
          </p:cNvSpPr>
          <p:nvPr/>
        </p:nvSpPr>
        <p:spPr bwMode="auto">
          <a:xfrm>
            <a:off x="4035425" y="3860157"/>
            <a:ext cx="10160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700" b="1">
                <a:solidFill>
                  <a:prstClr val="black"/>
                </a:solidFill>
                <a:latin typeface="Arial Rounded MT Bold" pitchFamily="34" charset="0"/>
              </a:rPr>
              <a:t>27 x 6</a:t>
            </a:r>
          </a:p>
        </p:txBody>
      </p:sp>
      <p:graphicFrame>
        <p:nvGraphicFramePr>
          <p:cNvPr id="27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814441"/>
              </p:ext>
            </p:extLst>
          </p:nvPr>
        </p:nvGraphicFramePr>
        <p:xfrm>
          <a:off x="7261820" y="2270125"/>
          <a:ext cx="11969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9" name="Equation" r:id="rId5" imgW="761760" imgH="406080" progId="Equation.DSMT4">
                  <p:embed/>
                </p:oleObj>
              </mc:Choice>
              <mc:Fallback>
                <p:oleObj name="Equation" r:id="rId5" imgW="7617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1820" y="2270125"/>
                        <a:ext cx="1196975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223239"/>
              </p:ext>
            </p:extLst>
          </p:nvPr>
        </p:nvGraphicFramePr>
        <p:xfrm>
          <a:off x="7239000" y="2940050"/>
          <a:ext cx="11430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0" name="Equation" r:id="rId7" imgW="761760" imgH="368280" progId="Equation.DSMT4">
                  <p:embed/>
                </p:oleObj>
              </mc:Choice>
              <mc:Fallback>
                <p:oleObj name="Equation" r:id="rId7" imgW="7617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2940050"/>
                        <a:ext cx="11430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0" name="TextBox 279"/>
          <p:cNvSpPr txBox="1">
            <a:spLocks noChangeArrowheads="1"/>
          </p:cNvSpPr>
          <p:nvPr/>
        </p:nvSpPr>
        <p:spPr bwMode="auto">
          <a:xfrm>
            <a:off x="7162513" y="3504557"/>
            <a:ext cx="14134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Book Antiqua" pitchFamily="18" charset="0"/>
              </a:rPr>
              <a:t>=  40 + 1.08</a:t>
            </a:r>
          </a:p>
        </p:txBody>
      </p:sp>
      <p:sp>
        <p:nvSpPr>
          <p:cNvPr id="281" name="TextBox 280"/>
          <p:cNvSpPr txBox="1">
            <a:spLocks noChangeArrowheads="1"/>
          </p:cNvSpPr>
          <p:nvPr/>
        </p:nvSpPr>
        <p:spPr bwMode="auto">
          <a:xfrm>
            <a:off x="6751329" y="4491900"/>
            <a:ext cx="2136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Mean = </a:t>
            </a:r>
            <a:r>
              <a:rPr lang="en-US" sz="1600" b="1" dirty="0">
                <a:solidFill>
                  <a:prstClr val="black"/>
                </a:solidFill>
                <a:latin typeface="Book Antiqua" pitchFamily="18" charset="0"/>
              </a:rPr>
              <a:t>   41.08 mm.</a:t>
            </a:r>
            <a:endParaRPr lang="en-US" sz="1600" b="1" dirty="0">
              <a:solidFill>
                <a:prstClr val="black"/>
              </a:solidFill>
              <a:latin typeface="AkrutiDevPriya" pitchFamily="2" charset="0"/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6783079" y="4481083"/>
            <a:ext cx="1952625" cy="284542"/>
          </a:xfrm>
          <a:prstGeom prst="roundRect">
            <a:avLst/>
          </a:prstGeom>
          <a:noFill/>
          <a:ln w="25400" cap="flat" cmpd="sng" algn="ctr">
            <a:solidFill>
              <a:srgbClr val="66CCFF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28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13231"/>
              </p:ext>
            </p:extLst>
          </p:nvPr>
        </p:nvGraphicFramePr>
        <p:xfrm>
          <a:off x="6901480" y="2333644"/>
          <a:ext cx="2508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" name="Equation" r:id="rId9" imgW="139680" imgH="203040" progId="Equation.DSMT4">
                  <p:embed/>
                </p:oleObj>
              </mc:Choice>
              <mc:Fallback>
                <p:oleObj name="Equation" r:id="rId9" imgW="1396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480" y="2333644"/>
                        <a:ext cx="2508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" name="TextBox 285"/>
          <p:cNvSpPr txBox="1">
            <a:spLocks noChangeArrowheads="1"/>
          </p:cNvSpPr>
          <p:nvPr/>
        </p:nvSpPr>
        <p:spPr bwMode="auto">
          <a:xfrm>
            <a:off x="7187892" y="3853502"/>
            <a:ext cx="16081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r>
              <a:rPr lang="en-US" sz="1600" b="1" kern="0" dirty="0" smtClean="0">
                <a:solidFill>
                  <a:prstClr val="black"/>
                </a:solidFill>
                <a:latin typeface="Book Antiqua" pitchFamily="18" charset="0"/>
              </a:rPr>
              <a:t>   41.08</a:t>
            </a:r>
            <a:endParaRPr lang="en-US" sz="1600" b="1" kern="0" dirty="0" smtClean="0">
              <a:solidFill>
                <a:prstClr val="black"/>
              </a:solidFill>
              <a:latin typeface="AkrutiDevNatraj" pitchFamily="2" charset="0"/>
            </a:endParaRPr>
          </a:p>
        </p:txBody>
      </p:sp>
      <p:sp>
        <p:nvSpPr>
          <p:cNvPr id="287" name="TextBox 286"/>
          <p:cNvSpPr txBox="1">
            <a:spLocks noChangeArrowheads="1"/>
          </p:cNvSpPr>
          <p:nvPr/>
        </p:nvSpPr>
        <p:spPr bwMode="auto">
          <a:xfrm>
            <a:off x="1957388" y="3985570"/>
            <a:ext cx="547687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43</a:t>
            </a:r>
          </a:p>
        </p:txBody>
      </p:sp>
      <p:sp>
        <p:nvSpPr>
          <p:cNvPr id="288" name="TextBox 287"/>
          <p:cNvSpPr txBox="1">
            <a:spLocks noChangeArrowheads="1"/>
          </p:cNvSpPr>
          <p:nvPr/>
        </p:nvSpPr>
        <p:spPr bwMode="auto">
          <a:xfrm>
            <a:off x="769938" y="4015732"/>
            <a:ext cx="8524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smtClean="0">
                <a:solidFill>
                  <a:prstClr val="black"/>
                </a:solidFill>
                <a:latin typeface="Book Antiqua" pitchFamily="18" charset="0"/>
              </a:rPr>
              <a:t>42 –  44</a:t>
            </a:r>
          </a:p>
        </p:txBody>
      </p:sp>
      <p:sp>
        <p:nvSpPr>
          <p:cNvPr id="289" name="TextBox 288"/>
          <p:cNvSpPr txBox="1">
            <a:spLocks noChangeArrowheads="1"/>
          </p:cNvSpPr>
          <p:nvPr/>
        </p:nvSpPr>
        <p:spPr bwMode="auto">
          <a:xfrm>
            <a:off x="769938" y="4345932"/>
            <a:ext cx="8524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smtClean="0">
                <a:solidFill>
                  <a:prstClr val="black"/>
                </a:solidFill>
                <a:latin typeface="Book Antiqua" pitchFamily="18" charset="0"/>
              </a:rPr>
              <a:t>45 –  47</a:t>
            </a:r>
          </a:p>
        </p:txBody>
      </p:sp>
      <p:sp>
        <p:nvSpPr>
          <p:cNvPr id="290" name="TextBox 289"/>
          <p:cNvSpPr txBox="1">
            <a:spLocks noChangeArrowheads="1"/>
          </p:cNvSpPr>
          <p:nvPr/>
        </p:nvSpPr>
        <p:spPr bwMode="auto">
          <a:xfrm>
            <a:off x="1957388" y="4345932"/>
            <a:ext cx="4603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46</a:t>
            </a:r>
          </a:p>
        </p:txBody>
      </p:sp>
      <p:sp>
        <p:nvSpPr>
          <p:cNvPr id="291" name="Oval Callout 290"/>
          <p:cNvSpPr/>
          <p:nvPr/>
        </p:nvSpPr>
        <p:spPr>
          <a:xfrm>
            <a:off x="3900716" y="2663440"/>
            <a:ext cx="1219200" cy="838200"/>
          </a:xfrm>
          <a:prstGeom prst="wedgeEllipseCallout">
            <a:avLst>
              <a:gd name="adj1" fmla="val 63936"/>
              <a:gd name="adj2" fmla="val 52299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2" name="TextBox 291"/>
          <p:cNvSpPr txBox="1">
            <a:spLocks noChangeArrowheads="1"/>
          </p:cNvSpPr>
          <p:nvPr/>
        </p:nvSpPr>
        <p:spPr bwMode="auto">
          <a:xfrm>
            <a:off x="4738688" y="2983857"/>
            <a:ext cx="10350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34 - 40</a:t>
            </a:r>
          </a:p>
        </p:txBody>
      </p:sp>
      <p:sp>
        <p:nvSpPr>
          <p:cNvPr id="293" name="TextBox 292"/>
          <p:cNvSpPr txBox="1">
            <a:spLocks noChangeArrowheads="1"/>
          </p:cNvSpPr>
          <p:nvPr/>
        </p:nvSpPr>
        <p:spPr bwMode="auto">
          <a:xfrm>
            <a:off x="5043488" y="2994970"/>
            <a:ext cx="60960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dirty="0" smtClean="0">
                <a:solidFill>
                  <a:prstClr val="black"/>
                </a:solidFill>
                <a:latin typeface="Book Antiqua" pitchFamily="18" charset="0"/>
              </a:rPr>
              <a:t>– 6</a:t>
            </a:r>
          </a:p>
        </p:txBody>
      </p:sp>
      <p:sp>
        <p:nvSpPr>
          <p:cNvPr id="294" name="TextBox 293"/>
          <p:cNvSpPr txBox="1">
            <a:spLocks noChangeArrowheads="1"/>
          </p:cNvSpPr>
          <p:nvPr/>
        </p:nvSpPr>
        <p:spPr bwMode="auto">
          <a:xfrm>
            <a:off x="5153025" y="3312470"/>
            <a:ext cx="5000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dirty="0" smtClean="0">
                <a:solidFill>
                  <a:prstClr val="black"/>
                </a:solidFill>
                <a:latin typeface="Book Antiqua" pitchFamily="18" charset="0"/>
              </a:rPr>
              <a:t>– 3</a:t>
            </a:r>
          </a:p>
        </p:txBody>
      </p:sp>
      <p:sp>
        <p:nvSpPr>
          <p:cNvPr id="295" name="TextBox 294"/>
          <p:cNvSpPr txBox="1">
            <a:spLocks noChangeArrowheads="1"/>
          </p:cNvSpPr>
          <p:nvPr/>
        </p:nvSpPr>
        <p:spPr bwMode="auto">
          <a:xfrm>
            <a:off x="5210175" y="3661720"/>
            <a:ext cx="5000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0</a:t>
            </a:r>
          </a:p>
        </p:txBody>
      </p:sp>
      <p:sp>
        <p:nvSpPr>
          <p:cNvPr id="296" name="TextBox 295"/>
          <p:cNvSpPr txBox="1">
            <a:spLocks noChangeArrowheads="1"/>
          </p:cNvSpPr>
          <p:nvPr/>
        </p:nvSpPr>
        <p:spPr bwMode="auto">
          <a:xfrm>
            <a:off x="5286375" y="4015732"/>
            <a:ext cx="3476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3</a:t>
            </a:r>
          </a:p>
        </p:txBody>
      </p:sp>
      <p:sp>
        <p:nvSpPr>
          <p:cNvPr id="297" name="TextBox 296"/>
          <p:cNvSpPr txBox="1">
            <a:spLocks noChangeArrowheads="1"/>
          </p:cNvSpPr>
          <p:nvPr/>
        </p:nvSpPr>
        <p:spPr bwMode="auto">
          <a:xfrm>
            <a:off x="5153025" y="4345932"/>
            <a:ext cx="5000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700" kern="0" smtClean="0">
                <a:solidFill>
                  <a:prstClr val="black"/>
                </a:solidFill>
                <a:latin typeface="Book Antiqua" pitchFamily="18" charset="0"/>
              </a:rPr>
              <a:t>6</a:t>
            </a:r>
          </a:p>
        </p:txBody>
      </p:sp>
      <p:sp>
        <p:nvSpPr>
          <p:cNvPr id="298" name="Oval Callout 297"/>
          <p:cNvSpPr/>
          <p:nvPr/>
        </p:nvSpPr>
        <p:spPr>
          <a:xfrm>
            <a:off x="3850740" y="2968240"/>
            <a:ext cx="1219200" cy="838200"/>
          </a:xfrm>
          <a:prstGeom prst="wedgeEllipseCallout">
            <a:avLst>
              <a:gd name="adj1" fmla="val 63936"/>
              <a:gd name="adj2" fmla="val 52299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9" name="TextBox 298"/>
          <p:cNvSpPr txBox="1">
            <a:spLocks noChangeArrowheads="1"/>
          </p:cNvSpPr>
          <p:nvPr/>
        </p:nvSpPr>
        <p:spPr bwMode="auto">
          <a:xfrm>
            <a:off x="3875088" y="3163245"/>
            <a:ext cx="1244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prstClr val="black"/>
                </a:solidFill>
                <a:latin typeface="Bookman"/>
              </a:rPr>
              <a:t>– 3 + 3</a:t>
            </a:r>
            <a:endParaRPr lang="en-US" sz="2000" b="1">
              <a:solidFill>
                <a:prstClr val="black"/>
              </a:solidFill>
              <a:latin typeface="Bookman"/>
            </a:endParaRPr>
          </a:p>
        </p:txBody>
      </p:sp>
      <p:sp>
        <p:nvSpPr>
          <p:cNvPr id="300" name="Oval Callout 299"/>
          <p:cNvSpPr/>
          <p:nvPr/>
        </p:nvSpPr>
        <p:spPr>
          <a:xfrm>
            <a:off x="3824516" y="3273040"/>
            <a:ext cx="1219200" cy="838200"/>
          </a:xfrm>
          <a:prstGeom prst="wedgeEllipseCallout">
            <a:avLst>
              <a:gd name="adj1" fmla="val 63936"/>
              <a:gd name="adj2" fmla="val 52299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1" name="TextBox 300"/>
          <p:cNvSpPr txBox="1">
            <a:spLocks noChangeArrowheads="1"/>
          </p:cNvSpPr>
          <p:nvPr/>
        </p:nvSpPr>
        <p:spPr bwMode="auto">
          <a:xfrm>
            <a:off x="3824288" y="3468045"/>
            <a:ext cx="1246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prstClr val="black"/>
                </a:solidFill>
                <a:latin typeface="Bookman"/>
              </a:rPr>
              <a:t>0 + 3</a:t>
            </a:r>
            <a:endParaRPr lang="en-US" sz="2000" b="1">
              <a:solidFill>
                <a:prstClr val="black"/>
              </a:solidFill>
              <a:latin typeface="Bookman"/>
            </a:endParaRPr>
          </a:p>
        </p:txBody>
      </p:sp>
      <p:sp>
        <p:nvSpPr>
          <p:cNvPr id="302" name="Oval Callout 301"/>
          <p:cNvSpPr/>
          <p:nvPr/>
        </p:nvSpPr>
        <p:spPr>
          <a:xfrm>
            <a:off x="3824516" y="3577840"/>
            <a:ext cx="1219200" cy="838200"/>
          </a:xfrm>
          <a:prstGeom prst="wedgeEllipseCallout">
            <a:avLst>
              <a:gd name="adj1" fmla="val 63936"/>
              <a:gd name="adj2" fmla="val 52299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3" name="TextBox 302"/>
          <p:cNvSpPr txBox="1">
            <a:spLocks noChangeArrowheads="1"/>
          </p:cNvSpPr>
          <p:nvPr/>
        </p:nvSpPr>
        <p:spPr bwMode="auto">
          <a:xfrm>
            <a:off x="3798888" y="2858445"/>
            <a:ext cx="1244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prstClr val="black"/>
                </a:solidFill>
                <a:latin typeface="Bookman"/>
              </a:rPr>
              <a:t>– 6 + 3</a:t>
            </a:r>
            <a:endParaRPr lang="en-US" sz="2000" b="1" dirty="0">
              <a:solidFill>
                <a:prstClr val="black"/>
              </a:solidFill>
              <a:latin typeface="Bookman"/>
            </a:endParaRPr>
          </a:p>
        </p:txBody>
      </p:sp>
      <p:sp>
        <p:nvSpPr>
          <p:cNvPr id="304" name="TextBox 303"/>
          <p:cNvSpPr txBox="1">
            <a:spLocks noChangeArrowheads="1"/>
          </p:cNvSpPr>
          <p:nvPr/>
        </p:nvSpPr>
        <p:spPr bwMode="auto">
          <a:xfrm>
            <a:off x="3798888" y="3806182"/>
            <a:ext cx="124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prstClr val="black"/>
                </a:solidFill>
                <a:latin typeface="Bookman"/>
              </a:rPr>
              <a:t>3 + 3</a:t>
            </a:r>
            <a:endParaRPr lang="en-US" sz="2000" b="1">
              <a:solidFill>
                <a:prstClr val="black"/>
              </a:solidFill>
              <a:latin typeface="Bookman"/>
            </a:endParaRPr>
          </a:p>
        </p:txBody>
      </p:sp>
      <p:sp>
        <p:nvSpPr>
          <p:cNvPr id="305" name="TextBox 304"/>
          <p:cNvSpPr txBox="1">
            <a:spLocks noChangeArrowheads="1"/>
          </p:cNvSpPr>
          <p:nvPr/>
        </p:nvSpPr>
        <p:spPr bwMode="auto">
          <a:xfrm>
            <a:off x="304800" y="1644270"/>
            <a:ext cx="8534400" cy="34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defRPr/>
            </a:pPr>
            <a:r>
              <a:rPr lang="en-US" kern="0" dirty="0" smtClean="0">
                <a:solidFill>
                  <a:prstClr val="black"/>
                </a:solidFill>
                <a:latin typeface="Book Antiqua" pitchFamily="18" charset="0"/>
              </a:rPr>
              <a:t>Calculate the mean diameter of the screw by ‘Assumed Mean Method’.</a:t>
            </a:r>
            <a:endParaRPr lang="en-US" kern="0" dirty="0" smtClean="0">
              <a:solidFill>
                <a:prstClr val="black"/>
              </a:solidFill>
              <a:latin typeface="AkrutiDevNatraj" pitchFamily="2" charset="0"/>
            </a:endParaRPr>
          </a:p>
        </p:txBody>
      </p:sp>
      <p:sp>
        <p:nvSpPr>
          <p:cNvPr id="306" name="Right Bracket 305"/>
          <p:cNvSpPr/>
          <p:nvPr/>
        </p:nvSpPr>
        <p:spPr>
          <a:xfrm>
            <a:off x="6553200" y="3028307"/>
            <a:ext cx="152400" cy="533400"/>
          </a:xfrm>
          <a:prstGeom prst="rightBracke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7" name="Right Bracket 306"/>
          <p:cNvSpPr/>
          <p:nvPr/>
        </p:nvSpPr>
        <p:spPr>
          <a:xfrm>
            <a:off x="6553200" y="4095107"/>
            <a:ext cx="152400" cy="533400"/>
          </a:xfrm>
          <a:prstGeom prst="rightBracket">
            <a:avLst/>
          </a:prstGeom>
          <a:noFill/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8" name="TextBox 307"/>
          <p:cNvSpPr txBox="1">
            <a:spLocks noChangeArrowheads="1"/>
          </p:cNvSpPr>
          <p:nvPr/>
        </p:nvSpPr>
        <p:spPr bwMode="auto">
          <a:xfrm>
            <a:off x="6705600" y="3104507"/>
            <a:ext cx="762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dirty="0" smtClean="0">
                <a:solidFill>
                  <a:prstClr val="black"/>
                </a:solidFill>
              </a:rPr>
              <a:t>- 117</a:t>
            </a:r>
          </a:p>
        </p:txBody>
      </p:sp>
      <p:sp>
        <p:nvSpPr>
          <p:cNvPr id="309" name="TextBox 308"/>
          <p:cNvSpPr txBox="1">
            <a:spLocks noChangeArrowheads="1"/>
          </p:cNvSpPr>
          <p:nvPr/>
        </p:nvSpPr>
        <p:spPr bwMode="auto">
          <a:xfrm>
            <a:off x="6699250" y="4165600"/>
            <a:ext cx="114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kern="0" dirty="0" smtClean="0">
                <a:solidFill>
                  <a:prstClr val="black"/>
                </a:solidFill>
              </a:rPr>
              <a:t> 225</a:t>
            </a:r>
          </a:p>
        </p:txBody>
      </p:sp>
      <p:grpSp>
        <p:nvGrpSpPr>
          <p:cNvPr id="313" name="Group 312"/>
          <p:cNvGrpSpPr/>
          <p:nvPr/>
        </p:nvGrpSpPr>
        <p:grpSpPr>
          <a:xfrm>
            <a:off x="2870200" y="2343150"/>
            <a:ext cx="4130675" cy="1619250"/>
            <a:chOff x="4403725" y="-1657350"/>
            <a:chExt cx="4130675" cy="1619250"/>
          </a:xfrm>
        </p:grpSpPr>
        <p:sp>
          <p:nvSpPr>
            <p:cNvPr id="314" name="Cloud 313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613094" y="-1412732"/>
              <a:ext cx="3729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assume any one value from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column as ‘a’ (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i.e.Assumed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mean)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316" name="Group 315"/>
          <p:cNvGrpSpPr/>
          <p:nvPr/>
        </p:nvGrpSpPr>
        <p:grpSpPr>
          <a:xfrm>
            <a:off x="3052661" y="3638550"/>
            <a:ext cx="3637064" cy="1347679"/>
            <a:chOff x="4403725" y="-1657350"/>
            <a:chExt cx="4130675" cy="1619250"/>
          </a:xfrm>
        </p:grpSpPr>
        <p:sp>
          <p:nvSpPr>
            <p:cNvPr id="317" name="Cloud 316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613094" y="-1216610"/>
              <a:ext cx="3729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Preferably the middle value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5024438" y="1363826"/>
            <a:ext cx="4130675" cy="1241521"/>
            <a:chOff x="4352925" y="-1549348"/>
            <a:chExt cx="4130675" cy="1241521"/>
          </a:xfrm>
        </p:grpSpPr>
        <p:sp>
          <p:nvSpPr>
            <p:cNvPr id="323" name="Cloud 322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In 4th column we calculate d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as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– a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-36830" y="2419350"/>
            <a:ext cx="4130675" cy="1241521"/>
            <a:chOff x="4352925" y="-1549348"/>
            <a:chExt cx="4130675" cy="1241521"/>
          </a:xfrm>
        </p:grpSpPr>
        <p:sp>
          <p:nvSpPr>
            <p:cNvPr id="326" name="Cloud 325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27" name="TextBox 326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There is an easy way to find d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29" name="Curved Left Arrow 128"/>
          <p:cNvSpPr/>
          <p:nvPr/>
        </p:nvSpPr>
        <p:spPr>
          <a:xfrm rot="11194923" flipH="1">
            <a:off x="1709128" y="933339"/>
            <a:ext cx="764148" cy="1762112"/>
          </a:xfrm>
          <a:prstGeom prst="curvedLeftArrow">
            <a:avLst>
              <a:gd name="adj1" fmla="val 16532"/>
              <a:gd name="adj2" fmla="val 41600"/>
              <a:gd name="adj3" fmla="val 381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0" name="Curved Left Arrow 129"/>
          <p:cNvSpPr/>
          <p:nvPr/>
        </p:nvSpPr>
        <p:spPr>
          <a:xfrm rot="8152785" flipH="1">
            <a:off x="3224997" y="686064"/>
            <a:ext cx="870485" cy="2106148"/>
          </a:xfrm>
          <a:prstGeom prst="curvedLeftArrow">
            <a:avLst>
              <a:gd name="adj1" fmla="val 16532"/>
              <a:gd name="adj2" fmla="val 41600"/>
              <a:gd name="adj3" fmla="val 5373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2742232" y="2133655"/>
            <a:ext cx="4130675" cy="1241521"/>
            <a:chOff x="4352925" y="-1549348"/>
            <a:chExt cx="4130675" cy="1241521"/>
          </a:xfrm>
        </p:grpSpPr>
        <p:sp>
          <p:nvSpPr>
            <p:cNvPr id="132" name="Cloud 131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to a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we get next x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-22451" y="3464870"/>
            <a:ext cx="4130675" cy="1241521"/>
            <a:chOff x="4352925" y="-1549348"/>
            <a:chExt cx="4130675" cy="1241521"/>
          </a:xfrm>
        </p:grpSpPr>
        <p:sp>
          <p:nvSpPr>
            <p:cNvPr id="135" name="Cloud 134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to a d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we get next d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944094" y="1197787"/>
            <a:ext cx="4130675" cy="1241521"/>
            <a:chOff x="4352925" y="-1549348"/>
            <a:chExt cx="4130675" cy="1241521"/>
          </a:xfrm>
        </p:grpSpPr>
        <p:sp>
          <p:nvSpPr>
            <p:cNvPr id="138" name="Cloud 137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727394" y="-1250565"/>
              <a:ext cx="33529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In 5th column we calculate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 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 d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52022" y="3763653"/>
            <a:ext cx="2471105" cy="980822"/>
            <a:chOff x="3349372" y="-1945567"/>
            <a:chExt cx="2471105" cy="980822"/>
          </a:xfrm>
        </p:grpSpPr>
        <p:sp>
          <p:nvSpPr>
            <p:cNvPr id="141" name="Cloud 140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827907" y="3532354"/>
            <a:ext cx="2471105" cy="980822"/>
            <a:chOff x="3349372" y="-1945567"/>
            <a:chExt cx="2471105" cy="980822"/>
          </a:xfrm>
        </p:grpSpPr>
        <p:sp>
          <p:nvSpPr>
            <p:cNvPr id="144" name="Cloud 143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d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835835" y="2425084"/>
            <a:ext cx="2471105" cy="980822"/>
            <a:chOff x="3349372" y="-1945567"/>
            <a:chExt cx="2471105" cy="980822"/>
          </a:xfrm>
        </p:grpSpPr>
        <p:sp>
          <p:nvSpPr>
            <p:cNvPr id="147" name="Cloud 146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349372" y="-1786592"/>
              <a:ext cx="2283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 all –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ve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value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865674" y="2471692"/>
            <a:ext cx="2471105" cy="980822"/>
            <a:chOff x="3349372" y="-1945567"/>
            <a:chExt cx="2471105" cy="980822"/>
          </a:xfrm>
        </p:grpSpPr>
        <p:sp>
          <p:nvSpPr>
            <p:cNvPr id="150" name="Cloud 14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349372" y="-1759296"/>
              <a:ext cx="2283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 all +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ve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value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107504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785375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X_CBSE_2017-18_Mod-06</a:t>
            </a:r>
          </a:p>
        </p:txBody>
      </p:sp>
    </p:spTree>
    <p:extLst>
      <p:ext uri="{BB962C8B-B14F-4D97-AF65-F5344CB8AC3E}">
        <p14:creationId xmlns:p14="http://schemas.microsoft.com/office/powerpoint/2010/main" val="11577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388 L 8.33333E-7 0.06666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8487 L -0.00122 0.13209 " pathEditMode="relative" rAng="0" ptsTypes="AA">
                                      <p:cBhvr>
                                        <p:cTn id="200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1429 L 0.00017 0.19444 " pathEditMode="relative" rAng="0" ptsTypes="AA">
                                      <p:cBhvr>
                                        <p:cTn id="20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21543 L -0.00035 0.26419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4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4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5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6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1000"/>
                            </p:stCondLst>
                            <p:childTnLst>
                              <p:par>
                                <p:cTn id="3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6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00"/>
                            </p:stCondLst>
                            <p:childTnLst>
                              <p:par>
                                <p:cTn id="3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500"/>
                            </p:stCondLst>
                            <p:childTnLst>
                              <p:par>
                                <p:cTn id="4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1500"/>
                            </p:stCondLst>
                            <p:childTnLst>
                              <p:par>
                                <p:cTn id="4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00"/>
                            </p:stCondLst>
                            <p:childTnLst>
                              <p:par>
                                <p:cTn id="4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500"/>
                            </p:stCondLst>
                            <p:childTnLst>
                              <p:par>
                                <p:cTn id="48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00"/>
                            </p:stCondLst>
                            <p:childTnLst>
                              <p:par>
                                <p:cTn id="4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1500"/>
                            </p:stCondLst>
                            <p:childTnLst>
                              <p:par>
                                <p:cTn id="50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500"/>
                            </p:stCondLst>
                            <p:childTnLst>
                              <p:par>
                                <p:cTn id="5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000"/>
                            </p:stCondLst>
                            <p:childTnLst>
                              <p:par>
                                <p:cTn id="5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500"/>
                            </p:stCondLst>
                            <p:childTnLst>
                              <p:par>
                                <p:cTn id="52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00"/>
                            </p:stCondLst>
                            <p:childTnLst>
                              <p:par>
                                <p:cTn id="5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8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3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8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3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500"/>
                            </p:stCondLst>
                            <p:childTnLst>
                              <p:par>
                                <p:cTn id="6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/>
      <p:bldP spid="209" grpId="1"/>
      <p:bldP spid="209" grpId="2"/>
      <p:bldP spid="213" grpId="0" animBg="1"/>
      <p:bldP spid="213" grpId="1" animBg="1"/>
      <p:bldP spid="213" grpId="2" animBg="1"/>
      <p:bldP spid="213" grpId="3" animBg="1"/>
      <p:bldP spid="213" grpId="4" animBg="1"/>
      <p:bldP spid="213" grpId="5" animBg="1"/>
      <p:bldP spid="216" grpId="0"/>
      <p:bldP spid="217" grpId="0"/>
      <p:bldP spid="223" grpId="0"/>
      <p:bldP spid="224" grpId="0"/>
      <p:bldP spid="225" grpId="0"/>
      <p:bldP spid="226" grpId="0"/>
      <p:bldP spid="227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1" grpId="0" build="allAtOnce"/>
      <p:bldP spid="252" grpId="0"/>
      <p:bldP spid="253" grpId="0"/>
      <p:bldP spid="254" grpId="0"/>
      <p:bldP spid="254" grpId="1"/>
      <p:bldP spid="255" grpId="0"/>
      <p:bldP spid="257" grpId="0" animBg="1"/>
      <p:bldP spid="257" grpId="1" animBg="1"/>
      <p:bldP spid="261" grpId="0"/>
      <p:bldP spid="261" grpId="1"/>
      <p:bldP spid="265" grpId="0"/>
      <p:bldP spid="265" grpId="1"/>
      <p:bldP spid="269" grpId="0"/>
      <p:bldP spid="269" grpId="1"/>
      <p:bldP spid="273" grpId="0"/>
      <p:bldP spid="273" grpId="1"/>
      <p:bldP spid="277" grpId="0"/>
      <p:bldP spid="277" grpId="1"/>
      <p:bldP spid="280" grpId="0"/>
      <p:bldP spid="282" grpId="0" animBg="1"/>
      <p:bldP spid="287" grpId="0" build="allAtOnce"/>
      <p:bldP spid="288" grpId="0"/>
      <p:bldP spid="289" grpId="0"/>
      <p:bldP spid="290" grpId="0"/>
      <p:bldP spid="292" grpId="0"/>
      <p:bldP spid="292" grpId="1"/>
      <p:bldP spid="293" grpId="0"/>
      <p:bldP spid="294" grpId="0"/>
      <p:bldP spid="295" grpId="0"/>
      <p:bldP spid="296" grpId="0"/>
      <p:bldP spid="297" grpId="0"/>
      <p:bldP spid="299" grpId="0"/>
      <p:bldP spid="299" grpId="1"/>
      <p:bldP spid="301" grpId="0"/>
      <p:bldP spid="301" grpId="1"/>
      <p:bldP spid="304" grpId="0"/>
      <p:bldP spid="304" grpId="1"/>
      <p:bldP spid="306" grpId="0" animBg="1"/>
      <p:bldP spid="306" grpId="1" animBg="1"/>
      <p:bldP spid="307" grpId="0" animBg="1"/>
      <p:bldP spid="307" grpId="1" animBg="1"/>
      <p:bldP spid="308" grpId="0"/>
      <p:bldP spid="308" grpId="1"/>
      <p:bldP spid="309" grpId="0"/>
      <p:bldP spid="309" grpId="1"/>
      <p:bldP spid="129" grpId="0" animBg="1"/>
      <p:bldP spid="129" grpId="1" animBg="1"/>
      <p:bldP spid="130" grpId="0" animBg="1"/>
      <p:bldP spid="13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Module_08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-524594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X_CBSE_2017-18_Mod-07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29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6570377" y="2103408"/>
                <a:ext cx="658223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0" i="0" kern="0" dirty="0" smtClean="0">
                            <a:solidFill>
                              <a:srgbClr val="0000FF"/>
                            </a:solidFill>
                            <a:sym typeface="Symbol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) =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377" y="2103408"/>
                <a:ext cx="658223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7" name="Table 6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69037"/>
              </p:ext>
            </p:extLst>
          </p:nvPr>
        </p:nvGraphicFramePr>
        <p:xfrm>
          <a:off x="954882" y="2083108"/>
          <a:ext cx="5537369" cy="263271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97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66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3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5" name="TextBox 664"/>
          <p:cNvSpPr txBox="1"/>
          <p:nvPr/>
        </p:nvSpPr>
        <p:spPr>
          <a:xfrm>
            <a:off x="3212800" y="4445967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Symbol"/>
              </a:rPr>
              <a:t>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</a:t>
            </a:r>
            <a:r>
              <a:rPr kumimoji="0" lang="en-US" sz="1400" b="1" i="0" u="none" strike="noStrike" kern="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=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5288147" y="4445967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Symbol"/>
              </a:rPr>
              <a:t>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</a:t>
            </a:r>
            <a:r>
              <a:rPr kumimoji="0" lang="en-US" sz="14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</a:t>
            </a:r>
            <a:r>
              <a:rPr kumimoji="0" lang="en-US" sz="14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=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3762362" y="4445967"/>
            <a:ext cx="38343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Symbol"/>
              </a:rPr>
              <a:t>40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5908369" y="4445967"/>
            <a:ext cx="6222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Symbol"/>
              </a:rPr>
              <a:t>– 181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01" name="TextBox 700"/>
          <p:cNvSpPr txBox="1"/>
          <p:nvPr/>
        </p:nvSpPr>
        <p:spPr>
          <a:xfrm>
            <a:off x="1265516" y="4445967"/>
            <a:ext cx="63992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Total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485815" y="415491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282055" y="412714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39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625869" y="412714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583475" y="412714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485815" y="386688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3</a:t>
            </a:r>
            <a:endParaRPr lang="en-US" sz="1600" kern="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282055" y="383911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33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625869" y="383911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16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583475" y="383911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48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26" name="TextBox 625"/>
          <p:cNvSpPr txBox="1"/>
          <p:nvPr/>
        </p:nvSpPr>
        <p:spPr>
          <a:xfrm>
            <a:off x="6755139" y="3776596"/>
            <a:ext cx="1782466" cy="323165"/>
          </a:xfrm>
          <a:prstGeom prst="rect">
            <a:avLst/>
          </a:prstGeom>
          <a:gradFill rotWithShape="1">
            <a:gsLst>
              <a:gs pos="0">
                <a:srgbClr val="CEC597">
                  <a:shade val="58000"/>
                  <a:satMod val="150000"/>
                </a:srgbClr>
              </a:gs>
              <a:gs pos="72000">
                <a:srgbClr val="CEC597">
                  <a:tint val="90000"/>
                  <a:satMod val="135000"/>
                </a:srgbClr>
              </a:gs>
              <a:gs pos="100000">
                <a:srgbClr val="CEC597">
                  <a:tint val="80000"/>
                  <a:satMod val="155000"/>
                </a:srgbClr>
              </a:gs>
            </a:gsLst>
            <a:lin ang="16200000" scaled="0"/>
          </a:gra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/>
              <a:ea typeface="+mn-ea"/>
              <a:cs typeface="Calibri" pitchFamily="34" charset="0"/>
            </a:endParaRPr>
          </a:p>
        </p:txBody>
      </p:sp>
      <p:sp>
        <p:nvSpPr>
          <p:cNvPr id="628" name="Rounded Rectangle 627"/>
          <p:cNvSpPr/>
          <p:nvPr/>
        </p:nvSpPr>
        <p:spPr>
          <a:xfrm>
            <a:off x="3143370" y="2101183"/>
            <a:ext cx="1256836" cy="41403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629" name="Rounded Rectangle 628"/>
          <p:cNvSpPr/>
          <p:nvPr/>
        </p:nvSpPr>
        <p:spPr>
          <a:xfrm>
            <a:off x="955353" y="2134135"/>
            <a:ext cx="1148868" cy="26723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630" name="TextBox 629"/>
          <p:cNvSpPr txBox="1"/>
          <p:nvPr/>
        </p:nvSpPr>
        <p:spPr>
          <a:xfrm>
            <a:off x="381415" y="285307"/>
            <a:ext cx="7028794" cy="523220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lvl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Calibri" pitchFamily="34" charset="0"/>
              </a:rPr>
              <a:t>Q. </a:t>
            </a:r>
            <a:r>
              <a:rPr lang="en-US" sz="1400" b="1" dirty="0" smtClean="0">
                <a:solidFill>
                  <a:schemeClr val="bg1"/>
                </a:solidFill>
              </a:rPr>
              <a:t>A </a:t>
            </a:r>
            <a:r>
              <a:rPr lang="en-US" sz="1400" b="1" dirty="0">
                <a:solidFill>
                  <a:schemeClr val="bg1"/>
                </a:solidFill>
              </a:rPr>
              <a:t>class teacher has the following absentee record of 40 students of a class for the whole term. Find the mean number of days a student was absent.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cs typeface="Calibri" pitchFamily="34" charset="0"/>
            </a:endParaRPr>
          </a:p>
        </p:txBody>
      </p:sp>
      <p:graphicFrame>
        <p:nvGraphicFramePr>
          <p:cNvPr id="631" name="Table 6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25106"/>
              </p:ext>
            </p:extLst>
          </p:nvPr>
        </p:nvGraphicFramePr>
        <p:xfrm>
          <a:off x="967897" y="839968"/>
          <a:ext cx="6712774" cy="53340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A8CDD7">
                        <a:shade val="58000"/>
                        <a:satMod val="150000"/>
                      </a:srgbClr>
                    </a:gs>
                    <a:gs pos="72000">
                      <a:srgbClr val="A8CDD7">
                        <a:tint val="90000"/>
                        <a:satMod val="135000"/>
                      </a:srgbClr>
                    </a:gs>
                    <a:gs pos="100000">
                      <a:srgbClr val="A8CDD7">
                        <a:tint val="80000"/>
                        <a:satMod val="155000"/>
                      </a:srgbClr>
                    </a:gs>
                  </a:gsLst>
                  <a:lin ang="16200000" scaled="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2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7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1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30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days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0 - 6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6 - 10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10 - 14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14 - 20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20 - 28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28 - 38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38 - 40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students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TextBox 632"/>
          <p:cNvSpPr txBox="1"/>
          <p:nvPr/>
        </p:nvSpPr>
        <p:spPr>
          <a:xfrm>
            <a:off x="390960" y="1665740"/>
            <a:ext cx="529312" cy="33855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/>
                <a:ea typeface="+mn-ea"/>
                <a:cs typeface="Calibri" pitchFamily="34" charset="0"/>
              </a:rPr>
              <a:t>Sol:</a:t>
            </a:r>
          </a:p>
        </p:txBody>
      </p:sp>
      <p:sp>
        <p:nvSpPr>
          <p:cNvPr id="634" name="TextBox 633"/>
          <p:cNvSpPr txBox="1"/>
          <p:nvPr/>
        </p:nvSpPr>
        <p:spPr>
          <a:xfrm>
            <a:off x="3321808" y="1682723"/>
            <a:ext cx="241444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Assumed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mean,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 = 17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6" name="TextBox 635"/>
          <p:cNvSpPr txBox="1"/>
          <p:nvPr/>
        </p:nvSpPr>
        <p:spPr>
          <a:xfrm>
            <a:off x="846715" y="2083108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637" name="TextBox 636"/>
          <p:cNvSpPr txBox="1"/>
          <p:nvPr/>
        </p:nvSpPr>
        <p:spPr>
          <a:xfrm>
            <a:off x="2071343" y="2067649"/>
            <a:ext cx="120148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class mark </a:t>
            </a:r>
          </a:p>
        </p:txBody>
      </p:sp>
      <p:sp>
        <p:nvSpPr>
          <p:cNvPr id="638" name="TextBox 637"/>
          <p:cNvSpPr txBox="1"/>
          <p:nvPr/>
        </p:nvSpPr>
        <p:spPr>
          <a:xfrm>
            <a:off x="2220363" y="2251131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( x</a:t>
            </a:r>
            <a:r>
              <a:rPr lang="en-US" sz="1400" b="1" baseline="-25000" dirty="0">
                <a:solidFill>
                  <a:schemeClr val="bg1"/>
                </a:solidFill>
                <a:cs typeface="MV Boli" pitchFamily="2" charset="0"/>
              </a:rPr>
              <a:t>i </a:t>
            </a:r>
            <a:r>
              <a:rPr lang="en-US" sz="1400" b="1" dirty="0" smtClean="0">
                <a:solidFill>
                  <a:schemeClr val="bg1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39" name="TextBox 638"/>
          <p:cNvSpPr txBox="1"/>
          <p:nvPr/>
        </p:nvSpPr>
        <p:spPr>
          <a:xfrm>
            <a:off x="3036736" y="2065830"/>
            <a:ext cx="147681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No. of </a:t>
            </a:r>
            <a:r>
              <a:rPr lang="en-US" sz="1400" b="1" dirty="0" smtClean="0">
                <a:solidFill>
                  <a:schemeClr val="bg1"/>
                </a:solidFill>
                <a:cs typeface="MV Boli" pitchFamily="2" charset="0"/>
              </a:rPr>
              <a:t>students</a:t>
            </a:r>
            <a:endParaRPr lang="en-US" sz="1400" b="1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40" name="TextBox 639"/>
          <p:cNvSpPr txBox="1"/>
          <p:nvPr/>
        </p:nvSpPr>
        <p:spPr>
          <a:xfrm>
            <a:off x="3229604" y="2249312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( f</a:t>
            </a:r>
            <a:r>
              <a:rPr lang="en-US" sz="1400" b="1" baseline="-25000" dirty="0">
                <a:solidFill>
                  <a:schemeClr val="bg1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41" name="TextBox 640"/>
          <p:cNvSpPr txBox="1"/>
          <p:nvPr/>
        </p:nvSpPr>
        <p:spPr>
          <a:xfrm>
            <a:off x="5398453" y="2098487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cs typeface="MV Boli" pitchFamily="2" charset="0"/>
              </a:rPr>
              <a:t>f</a:t>
            </a:r>
            <a:r>
              <a:rPr lang="en-US" sz="1400" b="1" baseline="-25000" dirty="0" err="1" smtClean="0">
                <a:solidFill>
                  <a:schemeClr val="bg1"/>
                </a:solidFill>
                <a:cs typeface="MV Boli" pitchFamily="2" charset="0"/>
              </a:rPr>
              <a:t>i</a:t>
            </a:r>
            <a:r>
              <a:rPr lang="en-US" sz="1400" b="1" dirty="0" err="1" smtClean="0">
                <a:solidFill>
                  <a:schemeClr val="bg1"/>
                </a:solidFill>
                <a:cs typeface="MV Boli" pitchFamily="2" charset="0"/>
              </a:rPr>
              <a:t>d</a:t>
            </a:r>
            <a:r>
              <a:rPr lang="en-US" sz="1400" b="1" baseline="-25000" dirty="0" err="1" smtClean="0">
                <a:solidFill>
                  <a:schemeClr val="bg1"/>
                </a:solidFill>
                <a:cs typeface="MV Boli" pitchFamily="2" charset="0"/>
              </a:rPr>
              <a:t>i</a:t>
            </a:r>
            <a:r>
              <a:rPr lang="en-US" sz="1400" b="1" baseline="-25000" dirty="0" smtClean="0">
                <a:solidFill>
                  <a:schemeClr val="bg1"/>
                </a:solidFill>
                <a:cs typeface="MV Boli" pitchFamily="2" charset="0"/>
              </a:rPr>
              <a:t> </a:t>
            </a:r>
            <a:endParaRPr lang="en-US" sz="1400" b="1" baseline="-25000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3764293" y="2067649"/>
            <a:ext cx="198813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cs typeface="MV Boli" pitchFamily="2" charset="0"/>
              </a:rPr>
              <a:t>d</a:t>
            </a:r>
            <a:r>
              <a:rPr lang="en-US" sz="1400" b="1" baseline="-25000" dirty="0" smtClean="0">
                <a:solidFill>
                  <a:schemeClr val="bg1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schemeClr val="bg1"/>
                </a:solidFill>
                <a:cs typeface="MV Boli" pitchFamily="2" charset="0"/>
              </a:rPr>
              <a:t>= x</a:t>
            </a:r>
            <a:r>
              <a:rPr lang="en-US" sz="1400" b="1" baseline="-25000" dirty="0">
                <a:solidFill>
                  <a:schemeClr val="bg1"/>
                </a:solidFill>
                <a:cs typeface="MV Boli" pitchFamily="2" charset="0"/>
              </a:rPr>
              <a:t>i </a:t>
            </a:r>
            <a:r>
              <a:rPr lang="en-US" sz="1400" b="1" dirty="0" smtClean="0">
                <a:solidFill>
                  <a:schemeClr val="bg1"/>
                </a:solidFill>
                <a:cs typeface="MV Boli" pitchFamily="2" charset="0"/>
              </a:rPr>
              <a:t>–</a:t>
            </a:r>
            <a:endParaRPr lang="en-US" sz="1400" b="1" baseline="-25000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3457656" y="250867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3485815" y="278989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</a:rPr>
              <a:t>10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3485815" y="307044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</a:rPr>
              <a:t>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3485815" y="334580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</a:rPr>
              <a:t>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3485815" y="362359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>
                <a:solidFill>
                  <a:schemeClr val="bg1"/>
                </a:solidFill>
              </a:rPr>
              <a:t>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2253896" y="2478005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3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2282055" y="275922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2" name="TextBox 651"/>
          <p:cNvSpPr txBox="1"/>
          <p:nvPr/>
        </p:nvSpPr>
        <p:spPr>
          <a:xfrm>
            <a:off x="2282055" y="303977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12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2282055" y="331513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2282055" y="35958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dirty="0" smtClean="0">
                <a:solidFill>
                  <a:schemeClr val="bg1"/>
                </a:solidFill>
              </a:rPr>
              <a:t>24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4597710" y="246248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–14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4625869" y="274370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kern="0" dirty="0" smtClean="0">
                <a:solidFill>
                  <a:schemeClr val="bg1"/>
                </a:solidFill>
              </a:rPr>
              <a:t>–9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4625869" y="302425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–5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4625869" y="329961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9" name="TextBox 658"/>
          <p:cNvSpPr txBox="1"/>
          <p:nvPr/>
        </p:nvSpPr>
        <p:spPr>
          <a:xfrm>
            <a:off x="4625869" y="35958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5493720" y="2462482"/>
            <a:ext cx="69129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kern="0" dirty="0" smtClean="0">
                <a:solidFill>
                  <a:schemeClr val="bg1"/>
                </a:solidFill>
              </a:rPr>
              <a:t>–154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5384192" y="2743700"/>
            <a:ext cx="80081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1600" kern="0" dirty="0" smtClean="0">
                <a:solidFill>
                  <a:schemeClr val="bg1"/>
                </a:solidFill>
              </a:rPr>
              <a:t>–90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5493720" y="3024256"/>
            <a:ext cx="60153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–35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5583475" y="329961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4" name="TextBox 663"/>
          <p:cNvSpPr txBox="1"/>
          <p:nvPr/>
        </p:nvSpPr>
        <p:spPr>
          <a:xfrm>
            <a:off x="5583475" y="359582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5959496" y="1650030"/>
            <a:ext cx="279435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By </a:t>
            </a:r>
            <a:r>
              <a:rPr lang="en-US" sz="1600" b="1" kern="0" dirty="0">
                <a:solidFill>
                  <a:prstClr val="black"/>
                </a:solidFill>
              </a:rPr>
              <a:t>assumed mean method,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1" name="TextBox 670"/>
          <p:cNvSpPr txBox="1"/>
          <p:nvPr/>
        </p:nvSpPr>
        <p:spPr>
          <a:xfrm>
            <a:off x="7616948" y="1958042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 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f</a:t>
            </a:r>
            <a:r>
              <a:rPr kumimoji="0" lang="en-US" sz="16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i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d</a:t>
            </a:r>
            <a:r>
              <a:rPr kumimoji="0" lang="en-US" sz="1600" b="0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i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cxnSp>
        <p:nvCxnSpPr>
          <p:cNvPr id="672" name="Straight Connector 671"/>
          <p:cNvCxnSpPr/>
          <p:nvPr/>
        </p:nvCxnSpPr>
        <p:spPr>
          <a:xfrm>
            <a:off x="7708510" y="2281148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673" name="TextBox 672"/>
          <p:cNvSpPr txBox="1"/>
          <p:nvPr/>
        </p:nvSpPr>
        <p:spPr>
          <a:xfrm>
            <a:off x="7735701" y="2255336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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f</a:t>
            </a:r>
            <a:r>
              <a:rPr kumimoji="0" lang="en-US" sz="16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74" name="TextBox 673"/>
          <p:cNvSpPr txBox="1"/>
          <p:nvPr/>
        </p:nvSpPr>
        <p:spPr>
          <a:xfrm>
            <a:off x="7169598" y="2103408"/>
            <a:ext cx="4812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a +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681" name="TextBox 680"/>
          <p:cNvSpPr txBox="1"/>
          <p:nvPr/>
        </p:nvSpPr>
        <p:spPr>
          <a:xfrm>
            <a:off x="6491580" y="3776596"/>
            <a:ext cx="203613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600" b="1" dirty="0" smtClean="0">
                <a:latin typeface="Symbol" pitchFamily="18" charset="2"/>
              </a:rPr>
              <a:t>\</a:t>
            </a:r>
            <a:r>
              <a:rPr lang="en-US" sz="1600" b="1" dirty="0" smtClean="0"/>
              <a:t>  </a:t>
            </a:r>
            <a:r>
              <a:rPr lang="en-US" sz="1600" kern="0" dirty="0">
                <a:solidFill>
                  <a:srgbClr val="0000FF"/>
                </a:solidFill>
                <a:sym typeface="Symbol"/>
              </a:rPr>
              <a:t>Mean = 12.48 days</a:t>
            </a:r>
          </a:p>
        </p:txBody>
      </p:sp>
      <p:sp>
        <p:nvSpPr>
          <p:cNvPr id="683" name="Curved Left Arrow 682"/>
          <p:cNvSpPr/>
          <p:nvPr/>
        </p:nvSpPr>
        <p:spPr>
          <a:xfrm rot="11289374" flipH="1">
            <a:off x="2259011" y="1053161"/>
            <a:ext cx="566766" cy="1353435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684" name="Rectangle 683"/>
          <p:cNvSpPr/>
          <p:nvPr/>
        </p:nvSpPr>
        <p:spPr>
          <a:xfrm>
            <a:off x="769905" y="828930"/>
            <a:ext cx="19246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solidFill>
                  <a:srgbClr val="C00000"/>
                </a:solidFill>
              </a:rPr>
              <a:t>No. of days</a:t>
            </a:r>
          </a:p>
        </p:txBody>
      </p:sp>
      <p:sp>
        <p:nvSpPr>
          <p:cNvPr id="685" name="Curved Left Arrow 684"/>
          <p:cNvSpPr/>
          <p:nvPr/>
        </p:nvSpPr>
        <p:spPr>
          <a:xfrm rot="7468333" flipH="1">
            <a:off x="2736902" y="760703"/>
            <a:ext cx="532080" cy="140933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686" name="Rectangle 685"/>
          <p:cNvSpPr/>
          <p:nvPr/>
        </p:nvSpPr>
        <p:spPr>
          <a:xfrm>
            <a:off x="1101573" y="1106577"/>
            <a:ext cx="12627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students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955801" y="2519135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688" name="TextBox 687"/>
          <p:cNvSpPr txBox="1"/>
          <p:nvPr/>
        </p:nvSpPr>
        <p:spPr>
          <a:xfrm>
            <a:off x="1305010" y="2483681"/>
            <a:ext cx="53412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0 - 6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97" name="Straight Arrow Connector 696"/>
          <p:cNvCxnSpPr/>
          <p:nvPr/>
        </p:nvCxnSpPr>
        <p:spPr>
          <a:xfrm rot="10800000">
            <a:off x="2718087" y="3483815"/>
            <a:ext cx="228600" cy="119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698" name="TextBox 697"/>
          <p:cNvSpPr txBox="1"/>
          <p:nvPr/>
        </p:nvSpPr>
        <p:spPr>
          <a:xfrm>
            <a:off x="2868395" y="3068913"/>
            <a:ext cx="3048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MV Boli" pitchFamily="2" charset="0"/>
              </a:rPr>
              <a:t> a</a:t>
            </a:r>
            <a:endParaRPr lang="en-US" sz="1600" b="1" baseline="-25000" dirty="0">
              <a:solidFill>
                <a:schemeClr val="bg1"/>
              </a:solidFill>
              <a:cs typeface="MV Boli" pitchFamily="2" charset="0"/>
            </a:endParaRPr>
          </a:p>
        </p:txBody>
      </p:sp>
      <p:sp>
        <p:nvSpPr>
          <p:cNvPr id="699" name="TextBox 698"/>
          <p:cNvSpPr txBox="1"/>
          <p:nvPr/>
        </p:nvSpPr>
        <p:spPr>
          <a:xfrm>
            <a:off x="5058256" y="205582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4972491" y="206764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17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02" name="TextBox 701"/>
          <p:cNvSpPr txBox="1"/>
          <p:nvPr/>
        </p:nvSpPr>
        <p:spPr>
          <a:xfrm>
            <a:off x="6833132" y="2788830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=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03" name="TextBox 702"/>
          <p:cNvSpPr txBox="1"/>
          <p:nvPr/>
        </p:nvSpPr>
        <p:spPr>
          <a:xfrm>
            <a:off x="7139334" y="2789077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17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7359749" y="2788652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+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05" name="TextBox 704"/>
          <p:cNvSpPr txBox="1"/>
          <p:nvPr/>
        </p:nvSpPr>
        <p:spPr>
          <a:xfrm>
            <a:off x="7618695" y="2742001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– 181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cxnSp>
        <p:nvCxnSpPr>
          <p:cNvPr id="706" name="Straight Connector 705"/>
          <p:cNvCxnSpPr/>
          <p:nvPr/>
        </p:nvCxnSpPr>
        <p:spPr>
          <a:xfrm>
            <a:off x="7687601" y="3030298"/>
            <a:ext cx="477235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707" name="TextBox 706"/>
          <p:cNvSpPr txBox="1"/>
          <p:nvPr/>
        </p:nvSpPr>
        <p:spPr>
          <a:xfrm>
            <a:off x="7759163" y="2986672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40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08" name="Left Bracket 707"/>
          <p:cNvSpPr/>
          <p:nvPr/>
        </p:nvSpPr>
        <p:spPr>
          <a:xfrm>
            <a:off x="7629405" y="2727448"/>
            <a:ext cx="157298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709" name="Left Bracket 708"/>
          <p:cNvSpPr/>
          <p:nvPr/>
        </p:nvSpPr>
        <p:spPr>
          <a:xfrm flipH="1">
            <a:off x="8139986" y="2727448"/>
            <a:ext cx="126903" cy="584671"/>
          </a:xfrm>
          <a:prstGeom prst="leftBracket">
            <a:avLst>
              <a:gd name="adj" fmla="val 49856"/>
            </a:avLst>
          </a:prstGeom>
          <a:noFill/>
          <a:ln w="9525" cap="flat" cmpd="sng" algn="ctr">
            <a:solidFill>
              <a:srgbClr val="000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cxnSp>
        <p:nvCxnSpPr>
          <p:cNvPr id="711" name="Straight Connector 710"/>
          <p:cNvCxnSpPr/>
          <p:nvPr/>
        </p:nvCxnSpPr>
        <p:spPr>
          <a:xfrm flipV="1">
            <a:off x="7889154" y="3084757"/>
            <a:ext cx="18288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14" name="TextBox 713"/>
          <p:cNvSpPr txBox="1"/>
          <p:nvPr/>
        </p:nvSpPr>
        <p:spPr>
          <a:xfrm>
            <a:off x="7928335" y="313781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lfaen"/>
              </a:rPr>
              <a:t>1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cxnSp>
        <p:nvCxnSpPr>
          <p:cNvPr id="717" name="Straight Connector 716"/>
          <p:cNvCxnSpPr/>
          <p:nvPr/>
        </p:nvCxnSpPr>
        <p:spPr>
          <a:xfrm flipV="1">
            <a:off x="7904477" y="2848614"/>
            <a:ext cx="250578" cy="143749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718" name="TextBox 717"/>
          <p:cNvSpPr txBox="1"/>
          <p:nvPr/>
        </p:nvSpPr>
        <p:spPr>
          <a:xfrm>
            <a:off x="8182070" y="271011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lfaen"/>
              </a:rPr>
              <a:t>4.525</a:t>
            </a:r>
            <a:endParaRPr kumimoji="0" lang="en-US" sz="1200" b="0" i="0" u="none" strike="noStrike" kern="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19" name="TextBox 718"/>
          <p:cNvSpPr txBox="1"/>
          <p:nvPr/>
        </p:nvSpPr>
        <p:spPr>
          <a:xfrm>
            <a:off x="6843983" y="3371589"/>
            <a:ext cx="97815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600" kern="0" dirty="0">
                <a:solidFill>
                  <a:srgbClr val="0000FF"/>
                </a:solidFill>
                <a:sym typeface="Symbol"/>
              </a:rPr>
              <a:t>= 17.000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20" name="TextBox 719"/>
          <p:cNvSpPr txBox="1"/>
          <p:nvPr/>
        </p:nvSpPr>
        <p:spPr>
          <a:xfrm>
            <a:off x="7657291" y="3371164"/>
            <a:ext cx="28725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–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725" name="TextBox 724"/>
          <p:cNvSpPr txBox="1"/>
          <p:nvPr/>
        </p:nvSpPr>
        <p:spPr>
          <a:xfrm>
            <a:off x="7849391" y="3371164"/>
            <a:ext cx="639919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sym typeface="Symbol"/>
              </a:rPr>
              <a:t>4.525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pSp>
        <p:nvGrpSpPr>
          <p:cNvPr id="738" name="Group 737"/>
          <p:cNvGrpSpPr/>
          <p:nvPr/>
        </p:nvGrpSpPr>
        <p:grpSpPr>
          <a:xfrm>
            <a:off x="4440995" y="3354413"/>
            <a:ext cx="2258331" cy="1347679"/>
            <a:chOff x="4403725" y="-1657350"/>
            <a:chExt cx="4130675" cy="1619250"/>
          </a:xfrm>
        </p:grpSpPr>
        <p:sp>
          <p:nvSpPr>
            <p:cNvPr id="739" name="Cloud 738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40" name="TextBox 739"/>
            <p:cNvSpPr txBox="1"/>
            <p:nvPr/>
          </p:nvSpPr>
          <p:spPr>
            <a:xfrm>
              <a:off x="4613094" y="-1216610"/>
              <a:ext cx="3729050" cy="44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Preferably the middle value</a:t>
              </a:r>
              <a:endParaRPr lang="en-US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56" name="Group 755"/>
          <p:cNvGrpSpPr/>
          <p:nvPr/>
        </p:nvGrpSpPr>
        <p:grpSpPr>
          <a:xfrm>
            <a:off x="3855847" y="1795269"/>
            <a:ext cx="943127" cy="805360"/>
            <a:chOff x="9267983" y="5538290"/>
            <a:chExt cx="1380832" cy="805360"/>
          </a:xfrm>
        </p:grpSpPr>
        <p:sp>
          <p:nvSpPr>
            <p:cNvPr id="757" name="Oval Callout 756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5635"/>
                <a:gd name="adj2" fmla="val 47177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58" name="Oval Callout 757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6392"/>
                <a:gd name="adj2" fmla="val 45576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59" name="TextBox 758"/>
            <p:cNvSpPr txBox="1"/>
            <p:nvPr/>
          </p:nvSpPr>
          <p:spPr>
            <a:xfrm>
              <a:off x="9267983" y="5764043"/>
              <a:ext cx="1359356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 smtClean="0">
                  <a:solidFill>
                    <a:schemeClr val="bg1"/>
                  </a:solidFill>
                </a:rPr>
                <a:t>11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lang="en-US" sz="1600" b="1" kern="0" dirty="0" smtClean="0">
                  <a:solidFill>
                    <a:schemeClr val="bg1"/>
                  </a:solidFill>
                </a:rPr>
                <a:t>-14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60" name="Group 759"/>
          <p:cNvGrpSpPr/>
          <p:nvPr/>
        </p:nvGrpSpPr>
        <p:grpSpPr>
          <a:xfrm>
            <a:off x="3902675" y="2195869"/>
            <a:ext cx="822947" cy="727382"/>
            <a:chOff x="9265326" y="5538290"/>
            <a:chExt cx="1392968" cy="800121"/>
          </a:xfrm>
        </p:grpSpPr>
        <p:sp>
          <p:nvSpPr>
            <p:cNvPr id="761" name="Oval Callout 760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73896"/>
                <a:gd name="adj2" fmla="val 42177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62" name="Oval Callout 761"/>
            <p:cNvSpPr/>
            <p:nvPr/>
          </p:nvSpPr>
          <p:spPr>
            <a:xfrm>
              <a:off x="9323641" y="5538311"/>
              <a:ext cx="1334653" cy="800100"/>
            </a:xfrm>
            <a:prstGeom prst="wedgeEllipseCallout">
              <a:avLst>
                <a:gd name="adj1" fmla="val -62949"/>
                <a:gd name="adj2" fmla="val 45456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63" name="TextBox 762"/>
            <p:cNvSpPr txBox="1"/>
            <p:nvPr/>
          </p:nvSpPr>
          <p:spPr>
            <a:xfrm>
              <a:off x="9265326" y="5784452"/>
              <a:ext cx="1378919" cy="3724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 smtClean="0">
                  <a:solidFill>
                    <a:schemeClr val="bg1"/>
                  </a:solidFill>
                </a:rPr>
                <a:t>10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lang="en-US" sz="1600" b="1" kern="0" dirty="0" smtClean="0">
                  <a:solidFill>
                    <a:schemeClr val="bg1"/>
                  </a:solidFill>
                </a:rPr>
                <a:t>-9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64" name="Group 763"/>
          <p:cNvGrpSpPr/>
          <p:nvPr/>
        </p:nvGrpSpPr>
        <p:grpSpPr>
          <a:xfrm>
            <a:off x="3895556" y="2413261"/>
            <a:ext cx="830066" cy="805360"/>
            <a:chOff x="9311987" y="5538290"/>
            <a:chExt cx="1336828" cy="805360"/>
          </a:xfrm>
        </p:grpSpPr>
        <p:sp>
          <p:nvSpPr>
            <p:cNvPr id="765" name="Oval Callout 764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70857"/>
                <a:gd name="adj2" fmla="val 4360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66" name="Oval Callout 765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5154"/>
                <a:gd name="adj2" fmla="val 52123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7" name="TextBox 766"/>
                <p:cNvSpPr txBox="1"/>
                <p:nvPr/>
              </p:nvSpPr>
              <p:spPr>
                <a:xfrm>
                  <a:off x="9311987" y="5784451"/>
                  <a:ext cx="1262943" cy="3686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none" rtlCol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en-US" sz="1600" b="1" kern="0" dirty="0" smtClean="0">
                      <a:solidFill>
                        <a:schemeClr val="bg1"/>
                      </a:solidFill>
                    </a:rPr>
                    <a:t>7</a:t>
                  </a: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x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Bookman Old Style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</a:rPr>
                    <a:t> 5</a:t>
                  </a: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767" name="TextBox 7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1987" y="5784451"/>
                  <a:ext cx="1262943" cy="36862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256" r="-1504" b="-15385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8" name="Group 767"/>
          <p:cNvGrpSpPr/>
          <p:nvPr/>
        </p:nvGrpSpPr>
        <p:grpSpPr>
          <a:xfrm>
            <a:off x="3880710" y="2757997"/>
            <a:ext cx="765441" cy="665586"/>
            <a:chOff x="9327143" y="5538290"/>
            <a:chExt cx="1321672" cy="805360"/>
          </a:xfrm>
        </p:grpSpPr>
        <p:sp>
          <p:nvSpPr>
            <p:cNvPr id="769" name="Oval Callout 768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5224"/>
                <a:gd name="adj2" fmla="val 47393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70" name="Oval Callout 769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60298"/>
                <a:gd name="adj2" fmla="val 50100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71" name="TextBox 770"/>
            <p:cNvSpPr txBox="1"/>
            <p:nvPr/>
          </p:nvSpPr>
          <p:spPr>
            <a:xfrm>
              <a:off x="9432526" y="5767162"/>
              <a:ext cx="1088328" cy="409651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chemeClr val="bg1"/>
                  </a:solidFill>
                </a:rPr>
                <a:t>4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lang="en-US" sz="1600" b="1" kern="0" dirty="0">
                  <a:solidFill>
                    <a:schemeClr val="bg1"/>
                  </a:solidFill>
                </a:rPr>
                <a:t>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3970583" y="3067088"/>
            <a:ext cx="678227" cy="666526"/>
            <a:chOff x="9327143" y="5531892"/>
            <a:chExt cx="1321672" cy="806498"/>
          </a:xfrm>
        </p:grpSpPr>
        <p:sp>
          <p:nvSpPr>
            <p:cNvPr id="773" name="Oval Callout 772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7630"/>
                <a:gd name="adj2" fmla="val 43497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74" name="Oval Callout 773"/>
            <p:cNvSpPr/>
            <p:nvPr/>
          </p:nvSpPr>
          <p:spPr>
            <a:xfrm>
              <a:off x="9327143" y="5531892"/>
              <a:ext cx="1295399" cy="792177"/>
            </a:xfrm>
            <a:prstGeom prst="wedgeEllipseCallout">
              <a:avLst>
                <a:gd name="adj1" fmla="val -67498"/>
                <a:gd name="adj2" fmla="val 49071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775" name="TextBox 774"/>
            <p:cNvSpPr txBox="1"/>
            <p:nvPr/>
          </p:nvSpPr>
          <p:spPr>
            <a:xfrm>
              <a:off x="9360653" y="5768991"/>
              <a:ext cx="1228280" cy="409651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chemeClr val="bg1"/>
                  </a:solidFill>
                </a:rPr>
                <a:t>4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lang="en-US" sz="1600" b="1" kern="0" dirty="0">
                  <a:solidFill>
                    <a:schemeClr val="bg1"/>
                  </a:solidFill>
                </a:rPr>
                <a:t>7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89" name="Oval Callout 688"/>
          <p:cNvSpPr/>
          <p:nvPr/>
        </p:nvSpPr>
        <p:spPr>
          <a:xfrm>
            <a:off x="2613345" y="1733245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/>
              <p:cNvSpPr/>
              <p:nvPr/>
            </p:nvSpPr>
            <p:spPr>
              <a:xfrm>
                <a:off x="2691148" y="1872320"/>
                <a:ext cx="700833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0 + 6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8" name="Rectangle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148" y="1872320"/>
                <a:ext cx="700833" cy="503279"/>
              </a:xfrm>
              <a:prstGeom prst="rect">
                <a:avLst/>
              </a:prstGeom>
              <a:blipFill rotWithShape="1"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5" name="Group 164"/>
          <p:cNvGrpSpPr/>
          <p:nvPr/>
        </p:nvGrpSpPr>
        <p:grpSpPr>
          <a:xfrm>
            <a:off x="5625772" y="2277618"/>
            <a:ext cx="938966" cy="639777"/>
            <a:chOff x="2770264" y="4456716"/>
            <a:chExt cx="938966" cy="639777"/>
          </a:xfrm>
        </p:grpSpPr>
        <p:sp>
          <p:nvSpPr>
            <p:cNvPr id="166" name="Oval Callout 165"/>
            <p:cNvSpPr/>
            <p:nvPr/>
          </p:nvSpPr>
          <p:spPr>
            <a:xfrm>
              <a:off x="2770264" y="4456716"/>
              <a:ext cx="938966" cy="639777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/>
                <p:cNvSpPr/>
                <p:nvPr/>
              </p:nvSpPr>
              <p:spPr>
                <a:xfrm>
                  <a:off x="2792211" y="4573126"/>
                  <a:ext cx="761747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12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 17</a:t>
                  </a:r>
                  <a:endParaRPr lang="en-US" sz="1400" b="1" kern="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7" name="Rectangle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761747" cy="33406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600" r="-2400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Group 167"/>
          <p:cNvGrpSpPr/>
          <p:nvPr/>
        </p:nvGrpSpPr>
        <p:grpSpPr>
          <a:xfrm>
            <a:off x="5548962" y="1837314"/>
            <a:ext cx="838523" cy="734436"/>
            <a:chOff x="2737645" y="4362338"/>
            <a:chExt cx="922375" cy="888668"/>
          </a:xfrm>
        </p:grpSpPr>
        <p:sp>
          <p:nvSpPr>
            <p:cNvPr id="169" name="Oval Callout 168"/>
            <p:cNvSpPr/>
            <p:nvPr/>
          </p:nvSpPr>
          <p:spPr>
            <a:xfrm>
              <a:off x="2737645" y="4362338"/>
              <a:ext cx="922375" cy="888668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tangle 169"/>
                <p:cNvSpPr/>
                <p:nvPr/>
              </p:nvSpPr>
              <p:spPr>
                <a:xfrm>
                  <a:off x="2792210" y="4573126"/>
                  <a:ext cx="728597" cy="404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8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 17</a:t>
                  </a:r>
                  <a:endParaRPr lang="en-US" sz="1400" b="1" kern="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0" name="Rectangle 1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0" y="4573126"/>
                  <a:ext cx="728597" cy="404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835" r="-2752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1" name="Group 170"/>
          <p:cNvGrpSpPr/>
          <p:nvPr/>
        </p:nvGrpSpPr>
        <p:grpSpPr>
          <a:xfrm>
            <a:off x="5416910" y="1878733"/>
            <a:ext cx="812676" cy="693017"/>
            <a:chOff x="2721454" y="4423989"/>
            <a:chExt cx="812676" cy="693017"/>
          </a:xfrm>
        </p:grpSpPr>
        <p:sp>
          <p:nvSpPr>
            <p:cNvPr id="172" name="Oval Callout 171"/>
            <p:cNvSpPr/>
            <p:nvPr/>
          </p:nvSpPr>
          <p:spPr>
            <a:xfrm>
              <a:off x="2721454" y="4423989"/>
              <a:ext cx="812676" cy="693017"/>
            </a:xfrm>
            <a:prstGeom prst="wedgeEllipseCallout">
              <a:avLst>
                <a:gd name="adj1" fmla="val -75903"/>
                <a:gd name="adj2" fmla="val 5749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/>
                <p:cNvSpPr/>
                <p:nvPr/>
              </p:nvSpPr>
              <p:spPr>
                <a:xfrm>
                  <a:off x="2792211" y="4573126"/>
                  <a:ext cx="670376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sz="1400" b="1" i="1" kern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  <a:ea typeface="Cambria Math" pitchFamily="18" charset="0"/>
                        </a:rPr>
                        <m:t>𝟑</m:t>
                      </m:r>
                      <m:r>
                        <m:rPr>
                          <m:nor/>
                        </m:rPr>
                        <a:rPr lang="en-US" sz="1400" b="1" i="0" kern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 17</a:t>
                  </a:r>
                  <a:endParaRPr lang="en-US" sz="1400" b="1" kern="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3" name="Rectangle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670376" cy="33406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818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6" name="Group 175"/>
          <p:cNvGrpSpPr/>
          <p:nvPr/>
        </p:nvGrpSpPr>
        <p:grpSpPr>
          <a:xfrm>
            <a:off x="3842305" y="3287616"/>
            <a:ext cx="820655" cy="732145"/>
            <a:chOff x="9327143" y="5538290"/>
            <a:chExt cx="1321672" cy="805360"/>
          </a:xfrm>
        </p:grpSpPr>
        <p:sp>
          <p:nvSpPr>
            <p:cNvPr id="177" name="Oval Callout 176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7630"/>
                <a:gd name="adj2" fmla="val 43497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8" name="Oval Callout 177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54377"/>
                <a:gd name="adj2" fmla="val 49909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9402162" y="5784451"/>
              <a:ext cx="1198402" cy="3724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3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16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3842305" y="3610753"/>
            <a:ext cx="820655" cy="665586"/>
            <a:chOff x="9327143" y="5538290"/>
            <a:chExt cx="1321672" cy="805360"/>
          </a:xfrm>
        </p:grpSpPr>
        <p:sp>
          <p:nvSpPr>
            <p:cNvPr id="181" name="Oval Callout 180"/>
            <p:cNvSpPr/>
            <p:nvPr/>
          </p:nvSpPr>
          <p:spPr>
            <a:xfrm>
              <a:off x="9353415" y="5538290"/>
              <a:ext cx="1295400" cy="800100"/>
            </a:xfrm>
            <a:prstGeom prst="wedgeEllipseCallout">
              <a:avLst>
                <a:gd name="adj1" fmla="val 67630"/>
                <a:gd name="adj2" fmla="val 43497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82" name="Oval Callout 181"/>
            <p:cNvSpPr/>
            <p:nvPr/>
          </p:nvSpPr>
          <p:spPr>
            <a:xfrm>
              <a:off x="9327143" y="5543550"/>
              <a:ext cx="1295400" cy="800100"/>
            </a:xfrm>
            <a:prstGeom prst="wedgeEllipseCallout">
              <a:avLst>
                <a:gd name="adj1" fmla="val -54377"/>
                <a:gd name="adj2" fmla="val 53680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9340802" y="5749698"/>
              <a:ext cx="1198402" cy="409651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1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x </a:t>
              </a: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22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5416910" y="3260608"/>
            <a:ext cx="982074" cy="727364"/>
            <a:chOff x="2760646" y="4423454"/>
            <a:chExt cx="982074" cy="727364"/>
          </a:xfrm>
        </p:grpSpPr>
        <p:sp>
          <p:nvSpPr>
            <p:cNvPr id="185" name="Oval Callout 184"/>
            <p:cNvSpPr/>
            <p:nvPr/>
          </p:nvSpPr>
          <p:spPr>
            <a:xfrm>
              <a:off x="2760646" y="4423454"/>
              <a:ext cx="982074" cy="727364"/>
            </a:xfrm>
            <a:prstGeom prst="wedgeEllipseCallout">
              <a:avLst>
                <a:gd name="adj1" fmla="val -75903"/>
                <a:gd name="adj2" fmla="val 5749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Rectangle 185"/>
                <p:cNvSpPr/>
                <p:nvPr/>
              </p:nvSpPr>
              <p:spPr>
                <a:xfrm>
                  <a:off x="2836359" y="4611466"/>
                  <a:ext cx="761747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kern="0" smtClean="0">
                          <a:solidFill>
                            <a:schemeClr val="bg1"/>
                          </a:solidFill>
                          <a:latin typeface="+mj-lt"/>
                        </a:rPr>
                        <m:t>33</m:t>
                      </m:r>
                      <m:r>
                        <m:rPr>
                          <m:nor/>
                        </m:rPr>
                        <a:rPr lang="en-US" sz="1400" b="1" kern="0" smtClean="0">
                          <a:solidFill>
                            <a:schemeClr val="bg1"/>
                          </a:solidFill>
                          <a:latin typeface="+mj-lt"/>
                        </a:rPr>
                        <m:t> –</m:t>
                      </m:r>
                    </m:oMath>
                  </a14:m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rPr>
                    <a:t> 17</a:t>
                  </a:r>
                </a:p>
              </p:txBody>
            </p:sp>
          </mc:Choice>
          <mc:Fallback xmlns="">
            <p:sp>
              <p:nvSpPr>
                <p:cNvPr id="186" name="Rectangle 1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6359" y="4611466"/>
                  <a:ext cx="761747" cy="334066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600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5378505" y="3495801"/>
            <a:ext cx="982074" cy="727364"/>
            <a:chOff x="2737645" y="4394795"/>
            <a:chExt cx="982074" cy="727364"/>
          </a:xfrm>
        </p:grpSpPr>
        <p:sp>
          <p:nvSpPr>
            <p:cNvPr id="190" name="Oval Callout 189"/>
            <p:cNvSpPr/>
            <p:nvPr/>
          </p:nvSpPr>
          <p:spPr>
            <a:xfrm>
              <a:off x="2737645" y="4394795"/>
              <a:ext cx="982074" cy="727364"/>
            </a:xfrm>
            <a:prstGeom prst="wedgeEllipseCallout">
              <a:avLst>
                <a:gd name="adj1" fmla="val -75903"/>
                <a:gd name="adj2" fmla="val 5749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/>
                <p:cNvSpPr/>
                <p:nvPr/>
              </p:nvSpPr>
              <p:spPr>
                <a:xfrm>
                  <a:off x="2792211" y="4573126"/>
                  <a:ext cx="761747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rPr>
                    <a:t>39</a:t>
                  </a:r>
                  <a:r>
                    <a:rPr kumimoji="0" lang="en-US" sz="1400" b="1" i="0" u="none" strike="noStrike" kern="0" cap="none" spc="0" normalizeH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</a:rPr>
                    <a:t> 17</a:t>
                  </a:r>
                </a:p>
              </p:txBody>
            </p:sp>
          </mc:Choice>
          <mc:Fallback xmlns="">
            <p:sp>
              <p:nvSpPr>
                <p:cNvPr id="191" name="Rectangle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761747" cy="33406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600" r="-2400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5378505" y="2870635"/>
            <a:ext cx="867706" cy="661240"/>
            <a:chOff x="2725155" y="4442901"/>
            <a:chExt cx="867706" cy="661240"/>
          </a:xfrm>
        </p:grpSpPr>
        <p:sp>
          <p:nvSpPr>
            <p:cNvPr id="159" name="Oval Callout 158"/>
            <p:cNvSpPr/>
            <p:nvPr/>
          </p:nvSpPr>
          <p:spPr>
            <a:xfrm>
              <a:off x="2725155" y="4442901"/>
              <a:ext cx="867706" cy="661240"/>
            </a:xfrm>
            <a:prstGeom prst="wedgeEllipseCallout">
              <a:avLst>
                <a:gd name="adj1" fmla="val -76663"/>
                <a:gd name="adj2" fmla="val 89202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/>
                <p:cNvSpPr/>
                <p:nvPr/>
              </p:nvSpPr>
              <p:spPr>
                <a:xfrm>
                  <a:off x="2792211" y="4573126"/>
                  <a:ext cx="732893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14:m>
                    <m:oMath xmlns:m="http://schemas.openxmlformats.org/officeDocument/2006/math">
                      <m:r>
                        <a:rPr lang="en-US" sz="1400" b="1" i="1" kern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ambria Math"/>
                          <a:ea typeface="Cambria Math" pitchFamily="18" charset="0"/>
                        </a:rPr>
                        <m:t>𝟐𝟒</m:t>
                      </m:r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 17</a:t>
                  </a:r>
                  <a:endParaRPr lang="en-US" sz="1400" b="1" kern="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0" name="Rectangle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211" y="4573126"/>
                  <a:ext cx="732893" cy="334066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826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/>
          <p:cNvGrpSpPr/>
          <p:nvPr/>
        </p:nvGrpSpPr>
        <p:grpSpPr>
          <a:xfrm>
            <a:off x="5608935" y="2220199"/>
            <a:ext cx="923468" cy="880110"/>
            <a:chOff x="2747170" y="4332796"/>
            <a:chExt cx="923468" cy="880110"/>
          </a:xfrm>
        </p:grpSpPr>
        <p:sp>
          <p:nvSpPr>
            <p:cNvPr id="163" name="Oval Callout 162"/>
            <p:cNvSpPr/>
            <p:nvPr/>
          </p:nvSpPr>
          <p:spPr>
            <a:xfrm>
              <a:off x="2747170" y="4332796"/>
              <a:ext cx="923468" cy="880110"/>
            </a:xfrm>
            <a:prstGeom prst="wedgeEllipseCallout">
              <a:avLst>
                <a:gd name="adj1" fmla="val -91094"/>
                <a:gd name="adj2" fmla="val 97535"/>
              </a:avLst>
            </a:prstGeom>
            <a:gradFill rotWithShape="1">
              <a:gsLst>
                <a:gs pos="0">
                  <a:srgbClr val="B0CCB0">
                    <a:shade val="58000"/>
                    <a:satMod val="150000"/>
                  </a:srgbClr>
                </a:gs>
                <a:gs pos="72000">
                  <a:srgbClr val="B0CCB0">
                    <a:tint val="90000"/>
                    <a:satMod val="135000"/>
                  </a:srgbClr>
                </a:gs>
                <a:gs pos="100000">
                  <a:srgbClr val="B0CCB0">
                    <a:tint val="80000"/>
                    <a:satMod val="15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3137"/>
                </a:srgbClr>
              </a:outerShdw>
            </a:effectLst>
            <a:scene3d>
              <a:camera prst="orthographicFront" fov="0">
                <a:rot lat="0" lon="0" rev="0"/>
              </a:camera>
              <a:lightRig rig="soft" dir="tl">
                <a:rot lat="0" lon="0" rev="20000000"/>
              </a:lightRig>
            </a:scene3d>
            <a:sp3d prstMaterial="matte">
              <a:bevelT w="63500" h="63500" prst="coolSlant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tangle 163"/>
                <p:cNvSpPr/>
                <p:nvPr/>
              </p:nvSpPr>
              <p:spPr>
                <a:xfrm>
                  <a:off x="2753008" y="4573126"/>
                  <a:ext cx="761747" cy="334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17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ker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j-lt"/>
                          <a:ea typeface="Cambria Math" panose="02040503050406030204" pitchFamily="18" charset="0"/>
                        </a:rPr>
                        <m:t>–</m:t>
                      </m:r>
                    </m:oMath>
                  </a14:m>
                  <a:r>
                    <a:rPr lang="en-US" sz="1400" b="1" kern="0" dirty="0" smtClean="0">
                      <a:solidFill>
                        <a:schemeClr val="bg1"/>
                      </a:solidFill>
                      <a:latin typeface="+mj-lt"/>
                    </a:rPr>
                    <a:t> 17</a:t>
                  </a:r>
                  <a:endParaRPr lang="en-US" sz="1400" b="1" kern="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4" name="Rectangle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008" y="4573126"/>
                  <a:ext cx="761747" cy="334066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600" r="-2400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TextBox 191"/>
          <p:cNvSpPr txBox="1"/>
          <p:nvPr/>
        </p:nvSpPr>
        <p:spPr>
          <a:xfrm>
            <a:off x="2392302" y="4445967"/>
            <a:ext cx="31290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chemeClr val="bg1"/>
                </a:solidFill>
              </a:rPr>
              <a:t>--</a:t>
            </a:r>
          </a:p>
        </p:txBody>
      </p:sp>
      <p:grpSp>
        <p:nvGrpSpPr>
          <p:cNvPr id="735" name="Group 734"/>
          <p:cNvGrpSpPr/>
          <p:nvPr/>
        </p:nvGrpSpPr>
        <p:grpSpPr>
          <a:xfrm>
            <a:off x="4256892" y="2002173"/>
            <a:ext cx="3103437" cy="1619250"/>
            <a:chOff x="4403725" y="-1657350"/>
            <a:chExt cx="4130675" cy="1619250"/>
          </a:xfrm>
        </p:grpSpPr>
        <p:sp>
          <p:nvSpPr>
            <p:cNvPr id="736" name="Cloud 735"/>
            <p:cNvSpPr/>
            <p:nvPr/>
          </p:nvSpPr>
          <p:spPr bwMode="auto">
            <a:xfrm rot="10800000" flipH="1" flipV="1">
              <a:off x="4403725" y="-1657350"/>
              <a:ext cx="4130675" cy="161925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7" name="TextBox 736"/>
            <p:cNvSpPr txBox="1"/>
            <p:nvPr/>
          </p:nvSpPr>
          <p:spPr>
            <a:xfrm>
              <a:off x="4613094" y="-1412732"/>
              <a:ext cx="37290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assume any one value from x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column as ‘a’ (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i.e.Assumed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mean)</a:t>
              </a:r>
              <a:endParaRPr lang="en-US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79" name="Group 778"/>
          <p:cNvGrpSpPr/>
          <p:nvPr/>
        </p:nvGrpSpPr>
        <p:grpSpPr>
          <a:xfrm>
            <a:off x="3040488" y="3525051"/>
            <a:ext cx="2374684" cy="980822"/>
            <a:chOff x="3349372" y="-1945567"/>
            <a:chExt cx="2471105" cy="980822"/>
          </a:xfrm>
        </p:grpSpPr>
        <p:sp>
          <p:nvSpPr>
            <p:cNvPr id="780" name="Cloud 77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81" name="TextBox 780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b="1" dirty="0" err="1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 err="1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d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76" name="Group 775"/>
          <p:cNvGrpSpPr/>
          <p:nvPr/>
        </p:nvGrpSpPr>
        <p:grpSpPr>
          <a:xfrm>
            <a:off x="3937125" y="2941985"/>
            <a:ext cx="2327893" cy="980822"/>
            <a:chOff x="3349372" y="-1945567"/>
            <a:chExt cx="2471105" cy="980822"/>
          </a:xfrm>
        </p:grpSpPr>
        <p:sp>
          <p:nvSpPr>
            <p:cNvPr id="777" name="Cloud 776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78" name="TextBox 777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94" name="Oval Callout 193"/>
          <p:cNvSpPr/>
          <p:nvPr/>
        </p:nvSpPr>
        <p:spPr>
          <a:xfrm>
            <a:off x="2462811" y="2086723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/>
              <p:cNvSpPr/>
              <p:nvPr/>
            </p:nvSpPr>
            <p:spPr>
              <a:xfrm>
                <a:off x="2517754" y="2225798"/>
                <a:ext cx="819455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6 + 10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5" name="Rectangle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54" y="2225798"/>
                <a:ext cx="819455" cy="503279"/>
              </a:xfrm>
              <a:prstGeom prst="rect">
                <a:avLst/>
              </a:prstGeom>
              <a:blipFill rotWithShape="1">
                <a:blip r:embed="rId1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Oval Callout 195"/>
          <p:cNvSpPr/>
          <p:nvPr/>
        </p:nvSpPr>
        <p:spPr>
          <a:xfrm>
            <a:off x="2531046" y="2379802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/>
              <p:cNvSpPr/>
              <p:nvPr/>
            </p:nvSpPr>
            <p:spPr>
              <a:xfrm>
                <a:off x="2517409" y="2541737"/>
                <a:ext cx="93807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10 + 14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7" name="Rectangle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09" y="2541737"/>
                <a:ext cx="938077" cy="503279"/>
              </a:xfrm>
              <a:prstGeom prst="rect">
                <a:avLst/>
              </a:prstGeom>
              <a:blipFill rotWithShape="1">
                <a:blip r:embed="rId1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Oval Callout 200"/>
          <p:cNvSpPr/>
          <p:nvPr/>
        </p:nvSpPr>
        <p:spPr>
          <a:xfrm>
            <a:off x="2524076" y="2632296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/>
              <p:cNvSpPr/>
              <p:nvPr/>
            </p:nvSpPr>
            <p:spPr>
              <a:xfrm>
                <a:off x="2518059" y="2786611"/>
                <a:ext cx="93807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14 + 20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2" name="Rectangle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059" y="2786611"/>
                <a:ext cx="938077" cy="503279"/>
              </a:xfrm>
              <a:prstGeom prst="rect">
                <a:avLst/>
              </a:prstGeom>
              <a:blipFill rotWithShape="1">
                <a:blip r:embed="rId1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Oval Callout 202"/>
          <p:cNvSpPr/>
          <p:nvPr/>
        </p:nvSpPr>
        <p:spPr>
          <a:xfrm>
            <a:off x="2600976" y="2836925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2610199" y="2983620"/>
                <a:ext cx="93807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20 + 28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199" y="2983620"/>
                <a:ext cx="938077" cy="503279"/>
              </a:xfrm>
              <a:prstGeom prst="rect">
                <a:avLst/>
              </a:prstGeom>
              <a:blipFill rotWithShape="1">
                <a:blip r:embed="rId1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Oval Callout 204"/>
          <p:cNvSpPr/>
          <p:nvPr/>
        </p:nvSpPr>
        <p:spPr>
          <a:xfrm>
            <a:off x="2524076" y="3111349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/>
              <p:cNvSpPr/>
              <p:nvPr/>
            </p:nvSpPr>
            <p:spPr>
              <a:xfrm>
                <a:off x="2510439" y="3265664"/>
                <a:ext cx="93807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28 + 38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6" name="Rectangle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39" y="3265664"/>
                <a:ext cx="938077" cy="503279"/>
              </a:xfrm>
              <a:prstGeom prst="rect">
                <a:avLst/>
              </a:prstGeom>
              <a:blipFill rotWithShape="1">
                <a:blip r:embed="rId17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Oval Callout 206"/>
          <p:cNvSpPr/>
          <p:nvPr/>
        </p:nvSpPr>
        <p:spPr>
          <a:xfrm>
            <a:off x="2573664" y="3356770"/>
            <a:ext cx="894261" cy="800100"/>
          </a:xfrm>
          <a:prstGeom prst="wedgeEllipseCallout">
            <a:avLst>
              <a:gd name="adj1" fmla="val -104166"/>
              <a:gd name="adj2" fmla="val 56618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2575267" y="3503465"/>
                <a:ext cx="93807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38 + 40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267" y="3503465"/>
                <a:ext cx="938077" cy="503279"/>
              </a:xfrm>
              <a:prstGeom prst="rect">
                <a:avLst/>
              </a:prstGeom>
              <a:blipFill rotWithShape="1">
                <a:blip r:embed="rId1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 208"/>
          <p:cNvSpPr/>
          <p:nvPr/>
        </p:nvSpPr>
        <p:spPr>
          <a:xfrm>
            <a:off x="941859" y="2786039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41859" y="3067644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941859" y="3349659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941859" y="3634962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941859" y="3901921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950568" y="4167615"/>
            <a:ext cx="1201612" cy="243717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207227" y="4157920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38 </a:t>
            </a:r>
            <a:r>
              <a:rPr lang="en-US" sz="1400" kern="0" dirty="0">
                <a:solidFill>
                  <a:schemeClr val="bg1"/>
                </a:solidFill>
              </a:rPr>
              <a:t>- </a:t>
            </a:r>
            <a:r>
              <a:rPr lang="en-US" sz="1400" kern="0" dirty="0" smtClean="0">
                <a:solidFill>
                  <a:schemeClr val="bg1"/>
                </a:solidFill>
              </a:rPr>
              <a:t>40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207227" y="3869892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28 </a:t>
            </a:r>
            <a:r>
              <a:rPr lang="en-US" sz="1400" kern="0" dirty="0">
                <a:solidFill>
                  <a:schemeClr val="bg1"/>
                </a:solidFill>
              </a:rPr>
              <a:t>- </a:t>
            </a:r>
            <a:r>
              <a:rPr lang="en-US" sz="1400" kern="0" dirty="0" smtClean="0">
                <a:solidFill>
                  <a:schemeClr val="bg1"/>
                </a:solidFill>
              </a:rPr>
              <a:t>38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691" name="TextBox 690"/>
          <p:cNvSpPr txBox="1"/>
          <p:nvPr/>
        </p:nvSpPr>
        <p:spPr>
          <a:xfrm>
            <a:off x="1256120" y="2761398"/>
            <a:ext cx="63190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dirty="0" smtClean="0">
                <a:solidFill>
                  <a:schemeClr val="bg1"/>
                </a:solidFill>
              </a:rPr>
              <a:t>6 - 10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1207227" y="3073449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10 </a:t>
            </a:r>
            <a:r>
              <a:rPr lang="en-US" sz="1400" kern="0" dirty="0">
                <a:solidFill>
                  <a:schemeClr val="bg1"/>
                </a:solidFill>
              </a:rPr>
              <a:t>- </a:t>
            </a:r>
            <a:r>
              <a:rPr lang="en-US" sz="1400" kern="0" dirty="0" smtClean="0">
                <a:solidFill>
                  <a:schemeClr val="bg1"/>
                </a:solidFill>
              </a:rPr>
              <a:t>14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693" name="TextBox 692"/>
          <p:cNvSpPr txBox="1"/>
          <p:nvPr/>
        </p:nvSpPr>
        <p:spPr>
          <a:xfrm>
            <a:off x="1207227" y="3348804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14 </a:t>
            </a:r>
            <a:r>
              <a:rPr lang="en-US" sz="1400" kern="0" dirty="0">
                <a:solidFill>
                  <a:schemeClr val="bg1"/>
                </a:solidFill>
              </a:rPr>
              <a:t>- </a:t>
            </a:r>
            <a:r>
              <a:rPr lang="en-US" sz="1400" kern="0" dirty="0" smtClean="0">
                <a:solidFill>
                  <a:schemeClr val="bg1"/>
                </a:solidFill>
              </a:rPr>
              <a:t>20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1207227" y="3626597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lvl="0" algn="ctr"/>
            <a:r>
              <a:rPr lang="en-US" sz="1400" kern="0" dirty="0" smtClean="0">
                <a:solidFill>
                  <a:schemeClr val="bg1"/>
                </a:solidFill>
              </a:rPr>
              <a:t>20 </a:t>
            </a:r>
            <a:r>
              <a:rPr lang="en-US" sz="1400" kern="0" dirty="0">
                <a:solidFill>
                  <a:schemeClr val="bg1"/>
                </a:solidFill>
              </a:rPr>
              <a:t>- </a:t>
            </a:r>
            <a:r>
              <a:rPr lang="en-US" sz="1400" kern="0" dirty="0" smtClean="0">
                <a:solidFill>
                  <a:schemeClr val="bg1"/>
                </a:solidFill>
              </a:rPr>
              <a:t>28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49864" y="-524594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Q.8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370055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89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6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17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0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4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0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9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4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9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5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2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4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7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3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3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5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4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6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3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5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0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9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500"/>
                            </p:stCondLst>
                            <p:childTnLst>
                              <p:par>
                                <p:cTn id="7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000"/>
                            </p:stCondLst>
                            <p:childTnLst>
                              <p:par>
                                <p:cTn id="7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7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6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5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0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2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500"/>
                            </p:stCondLst>
                            <p:childTnLst>
                              <p:par>
                                <p:cTn id="83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3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4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665" grpId="0"/>
      <p:bldP spid="666" grpId="0"/>
      <p:bldP spid="667" grpId="0"/>
      <p:bldP spid="668" grpId="0"/>
      <p:bldP spid="701" grpId="0"/>
      <p:bldP spid="150" grpId="0"/>
      <p:bldP spid="151" grpId="0"/>
      <p:bldP spid="152" grpId="0"/>
      <p:bldP spid="153" grpId="0"/>
      <p:bldP spid="155" grpId="0"/>
      <p:bldP spid="156" grpId="0"/>
      <p:bldP spid="157" grpId="0"/>
      <p:bldP spid="161" grpId="0"/>
      <p:bldP spid="626" grpId="0" animBg="1"/>
      <p:bldP spid="628" grpId="0" animBg="1"/>
      <p:bldP spid="628" grpId="1" animBg="1"/>
      <p:bldP spid="629" grpId="0" animBg="1"/>
      <p:bldP spid="629" grpId="1" animBg="1"/>
      <p:bldP spid="630" grpId="0" animBg="1"/>
      <p:bldP spid="633" grpId="0" animBg="1"/>
      <p:bldP spid="634" grpId="0"/>
      <p:bldP spid="636" grpId="0"/>
      <p:bldP spid="637" grpId="0"/>
      <p:bldP spid="638" grpId="0"/>
      <p:bldP spid="639" grpId="0"/>
      <p:bldP spid="640" grpId="0"/>
      <p:bldP spid="641" grpId="0"/>
      <p:bldP spid="642" grpId="0"/>
      <p:bldP spid="645" grpId="0"/>
      <p:bldP spid="646" grpId="0"/>
      <p:bldP spid="647" grpId="0"/>
      <p:bldP spid="648" grpId="0"/>
      <p:bldP spid="649" grpId="0"/>
      <p:bldP spid="650" grpId="0"/>
      <p:bldP spid="651" grpId="0"/>
      <p:bldP spid="652" grpId="0"/>
      <p:bldP spid="653" grpId="0"/>
      <p:bldP spid="654" grpId="0"/>
      <p:bldP spid="655" grpId="0"/>
      <p:bldP spid="656" grpId="0"/>
      <p:bldP spid="657" grpId="0"/>
      <p:bldP spid="658" grpId="0"/>
      <p:bldP spid="659" grpId="0"/>
      <p:bldP spid="660" grpId="0"/>
      <p:bldP spid="661" grpId="0"/>
      <p:bldP spid="662" grpId="0"/>
      <p:bldP spid="663" grpId="0"/>
      <p:bldP spid="664" grpId="0"/>
      <p:bldP spid="669" grpId="0"/>
      <p:bldP spid="671" grpId="0"/>
      <p:bldP spid="673" grpId="0"/>
      <p:bldP spid="674" grpId="0"/>
      <p:bldP spid="681" grpId="0"/>
      <p:bldP spid="683" grpId="0" animBg="1"/>
      <p:bldP spid="683" grpId="1" animBg="1"/>
      <p:bldP spid="684" grpId="0"/>
      <p:bldP spid="684" grpId="1"/>
      <p:bldP spid="685" grpId="0" animBg="1"/>
      <p:bldP spid="685" grpId="1" animBg="1"/>
      <p:bldP spid="686" grpId="0"/>
      <p:bldP spid="686" grpId="1"/>
      <p:bldP spid="687" grpId="0" animBg="1"/>
      <p:bldP spid="687" grpId="1" animBg="1"/>
      <p:bldP spid="688" grpId="0"/>
      <p:bldP spid="699" grpId="0"/>
      <p:bldP spid="699" grpId="1"/>
      <p:bldP spid="700" grpId="0"/>
      <p:bldP spid="702" grpId="0"/>
      <p:bldP spid="703" grpId="0"/>
      <p:bldP spid="704" grpId="0"/>
      <p:bldP spid="705" grpId="0"/>
      <p:bldP spid="707" grpId="0"/>
      <p:bldP spid="708" grpId="0" animBg="1"/>
      <p:bldP spid="709" grpId="0" animBg="1"/>
      <p:bldP spid="714" grpId="0"/>
      <p:bldP spid="718" grpId="0"/>
      <p:bldP spid="719" grpId="0"/>
      <p:bldP spid="720" grpId="0"/>
      <p:bldP spid="725" grpId="0"/>
      <p:bldP spid="689" grpId="0" animBg="1"/>
      <p:bldP spid="158" grpId="0"/>
      <p:bldP spid="158" grpId="1"/>
      <p:bldP spid="192" grpId="0"/>
      <p:bldP spid="194" grpId="0" animBg="1"/>
      <p:bldP spid="195" grpId="0"/>
      <p:bldP spid="195" grpId="1"/>
      <p:bldP spid="196" grpId="0" animBg="1"/>
      <p:bldP spid="197" grpId="0"/>
      <p:bldP spid="197" grpId="1"/>
      <p:bldP spid="201" grpId="0" animBg="1"/>
      <p:bldP spid="202" grpId="0"/>
      <p:bldP spid="202" grpId="1"/>
      <p:bldP spid="203" grpId="0" animBg="1"/>
      <p:bldP spid="204" grpId="0"/>
      <p:bldP spid="204" grpId="1"/>
      <p:bldP spid="205" grpId="0" animBg="1"/>
      <p:bldP spid="206" grpId="0"/>
      <p:bldP spid="206" grpId="1"/>
      <p:bldP spid="207" grpId="0" animBg="1"/>
      <p:bldP spid="208" grpId="0"/>
      <p:bldP spid="208" grpId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154" grpId="0"/>
      <p:bldP spid="174" grpId="0"/>
      <p:bldP spid="691" grpId="0"/>
      <p:bldP spid="692" grpId="0"/>
      <p:bldP spid="693" grpId="0"/>
      <p:bldP spid="694" grpId="0"/>
      <p:bldP spid="1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6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Module_09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35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Box 784"/>
          <p:cNvSpPr txBox="1"/>
          <p:nvPr/>
        </p:nvSpPr>
        <p:spPr>
          <a:xfrm>
            <a:off x="641275" y="300861"/>
            <a:ext cx="631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distributions: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(5 – 14)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86" name="Table 7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694980"/>
              </p:ext>
            </p:extLst>
          </p:nvPr>
        </p:nvGraphicFramePr>
        <p:xfrm>
          <a:off x="768282" y="1060196"/>
          <a:ext cx="4312891" cy="685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1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100" dirty="0" smtClean="0"/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35912" y="1114477"/>
            <a:ext cx="4314744" cy="676853"/>
            <a:chOff x="706196" y="1606484"/>
            <a:chExt cx="4314744" cy="676853"/>
          </a:xfrm>
        </p:grpSpPr>
        <p:sp>
          <p:nvSpPr>
            <p:cNvPr id="787" name="TextBox 786"/>
            <p:cNvSpPr txBox="1"/>
            <p:nvPr/>
          </p:nvSpPr>
          <p:spPr>
            <a:xfrm>
              <a:off x="706196" y="1606484"/>
              <a:ext cx="12675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8" name="TextBox 787"/>
            <p:cNvSpPr txBox="1"/>
            <p:nvPr/>
          </p:nvSpPr>
          <p:spPr>
            <a:xfrm>
              <a:off x="884732" y="1947472"/>
              <a:ext cx="10019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9" name="TextBox 788"/>
            <p:cNvSpPr txBox="1"/>
            <p:nvPr/>
          </p:nvSpPr>
          <p:spPr>
            <a:xfrm>
              <a:off x="1815812" y="1606484"/>
              <a:ext cx="7582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895350" y="1960172"/>
              <a:ext cx="599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2362994" y="1606484"/>
              <a:ext cx="7579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8 - 16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2424844" y="1960172"/>
              <a:ext cx="6342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3" name="TextBox 792"/>
            <p:cNvSpPr txBox="1"/>
            <p:nvPr/>
          </p:nvSpPr>
          <p:spPr>
            <a:xfrm>
              <a:off x="2977158" y="1606484"/>
              <a:ext cx="7586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16 - 24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4" name="TextBox 793"/>
            <p:cNvSpPr txBox="1"/>
            <p:nvPr/>
          </p:nvSpPr>
          <p:spPr>
            <a:xfrm>
              <a:off x="3123176" y="1960172"/>
              <a:ext cx="466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5" name="TextBox 794"/>
            <p:cNvSpPr txBox="1"/>
            <p:nvPr/>
          </p:nvSpPr>
          <p:spPr>
            <a:xfrm>
              <a:off x="3626894" y="1606484"/>
              <a:ext cx="7586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24 - 32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6" name="TextBox 795"/>
            <p:cNvSpPr txBox="1"/>
            <p:nvPr/>
          </p:nvSpPr>
          <p:spPr>
            <a:xfrm>
              <a:off x="3785592" y="1960172"/>
              <a:ext cx="4412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7" name="TextBox 796"/>
            <p:cNvSpPr txBox="1"/>
            <p:nvPr/>
          </p:nvSpPr>
          <p:spPr>
            <a:xfrm>
              <a:off x="4269669" y="1606484"/>
              <a:ext cx="7512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32 - 40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8" name="TextBox 797"/>
            <p:cNvSpPr txBox="1"/>
            <p:nvPr/>
          </p:nvSpPr>
          <p:spPr>
            <a:xfrm>
              <a:off x="4450563" y="1960172"/>
              <a:ext cx="3894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7" name="TextBox 896"/>
          <p:cNvSpPr txBox="1"/>
          <p:nvPr/>
        </p:nvSpPr>
        <p:spPr>
          <a:xfrm>
            <a:off x="5031535" y="646459"/>
            <a:ext cx="92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(3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7342" y="1718187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386" name="Rounded Rectangle 385"/>
          <p:cNvSpPr/>
          <p:nvPr/>
        </p:nvSpPr>
        <p:spPr>
          <a:xfrm>
            <a:off x="229005" y="2147336"/>
            <a:ext cx="1156739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7" name="Rounded Rectangle 386"/>
          <p:cNvSpPr/>
          <p:nvPr/>
        </p:nvSpPr>
        <p:spPr>
          <a:xfrm>
            <a:off x="229005" y="267450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88" name="Rounded Rectangle 387"/>
          <p:cNvSpPr/>
          <p:nvPr/>
        </p:nvSpPr>
        <p:spPr>
          <a:xfrm>
            <a:off x="229005" y="2961016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89" name="Rounded Rectangle 388"/>
          <p:cNvSpPr/>
          <p:nvPr/>
        </p:nvSpPr>
        <p:spPr>
          <a:xfrm>
            <a:off x="229005" y="3247527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0" name="Rounded Rectangle 389"/>
          <p:cNvSpPr/>
          <p:nvPr/>
        </p:nvSpPr>
        <p:spPr>
          <a:xfrm>
            <a:off x="229005" y="353917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1" name="Rounded Rectangle 390"/>
          <p:cNvSpPr/>
          <p:nvPr/>
        </p:nvSpPr>
        <p:spPr>
          <a:xfrm>
            <a:off x="229005" y="3830825"/>
            <a:ext cx="115673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92" name="Rounded Rectangle 391"/>
          <p:cNvSpPr/>
          <p:nvPr/>
        </p:nvSpPr>
        <p:spPr>
          <a:xfrm>
            <a:off x="1411522" y="2147336"/>
            <a:ext cx="996357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3" name="Rounded Rectangle 392"/>
          <p:cNvSpPr/>
          <p:nvPr/>
        </p:nvSpPr>
        <p:spPr>
          <a:xfrm>
            <a:off x="1411522" y="267450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4" name="Rounded Rectangle 393"/>
          <p:cNvSpPr/>
          <p:nvPr/>
        </p:nvSpPr>
        <p:spPr>
          <a:xfrm>
            <a:off x="1411522" y="2961016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5" name="Rounded Rectangle 394"/>
          <p:cNvSpPr/>
          <p:nvPr/>
        </p:nvSpPr>
        <p:spPr>
          <a:xfrm>
            <a:off x="1411522" y="3247527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6" name="Rounded Rectangle 395"/>
          <p:cNvSpPr/>
          <p:nvPr/>
        </p:nvSpPr>
        <p:spPr>
          <a:xfrm>
            <a:off x="1411522" y="353917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7" name="Rounded Rectangle 396"/>
          <p:cNvSpPr/>
          <p:nvPr/>
        </p:nvSpPr>
        <p:spPr>
          <a:xfrm>
            <a:off x="1411522" y="3830825"/>
            <a:ext cx="996357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8" name="Rounded Rectangle 397"/>
          <p:cNvSpPr/>
          <p:nvPr/>
        </p:nvSpPr>
        <p:spPr>
          <a:xfrm>
            <a:off x="2429038" y="2147336"/>
            <a:ext cx="1250879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9" name="Rounded Rectangle 398"/>
          <p:cNvSpPr/>
          <p:nvPr/>
        </p:nvSpPr>
        <p:spPr>
          <a:xfrm>
            <a:off x="2429038" y="267450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0" name="Rounded Rectangle 399"/>
          <p:cNvSpPr/>
          <p:nvPr/>
        </p:nvSpPr>
        <p:spPr>
          <a:xfrm>
            <a:off x="2429038" y="2961016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1" name="Rounded Rectangle 400"/>
          <p:cNvSpPr/>
          <p:nvPr/>
        </p:nvSpPr>
        <p:spPr>
          <a:xfrm>
            <a:off x="2429038" y="3247527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2" name="Rounded Rectangle 401"/>
          <p:cNvSpPr/>
          <p:nvPr/>
        </p:nvSpPr>
        <p:spPr>
          <a:xfrm>
            <a:off x="2429038" y="353917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3" name="Rounded Rectangle 402"/>
          <p:cNvSpPr/>
          <p:nvPr/>
        </p:nvSpPr>
        <p:spPr>
          <a:xfrm>
            <a:off x="2429038" y="3830825"/>
            <a:ext cx="125087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4" name="Rounded Rectangle 403"/>
          <p:cNvSpPr/>
          <p:nvPr/>
        </p:nvSpPr>
        <p:spPr>
          <a:xfrm>
            <a:off x="3695801" y="2147336"/>
            <a:ext cx="1025150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5" name="Rounded Rectangle 404"/>
          <p:cNvSpPr/>
          <p:nvPr/>
        </p:nvSpPr>
        <p:spPr>
          <a:xfrm>
            <a:off x="3695801" y="267450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6" name="Rounded Rectangle 405"/>
          <p:cNvSpPr/>
          <p:nvPr/>
        </p:nvSpPr>
        <p:spPr>
          <a:xfrm>
            <a:off x="3695801" y="2961016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7" name="Rounded Rectangle 406"/>
          <p:cNvSpPr/>
          <p:nvPr/>
        </p:nvSpPr>
        <p:spPr>
          <a:xfrm>
            <a:off x="3695801" y="3247527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8" name="Rounded Rectangle 407"/>
          <p:cNvSpPr/>
          <p:nvPr/>
        </p:nvSpPr>
        <p:spPr>
          <a:xfrm>
            <a:off x="3695801" y="353917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09" name="Rounded Rectangle 408"/>
          <p:cNvSpPr/>
          <p:nvPr/>
        </p:nvSpPr>
        <p:spPr>
          <a:xfrm>
            <a:off x="3695801" y="3830825"/>
            <a:ext cx="1025150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0" name="Rounded Rectangle 409"/>
          <p:cNvSpPr/>
          <p:nvPr/>
        </p:nvSpPr>
        <p:spPr>
          <a:xfrm>
            <a:off x="229005" y="4128893"/>
            <a:ext cx="1156739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1" name="Rounded Rectangle 410"/>
          <p:cNvSpPr/>
          <p:nvPr/>
        </p:nvSpPr>
        <p:spPr>
          <a:xfrm>
            <a:off x="1411522" y="4128893"/>
            <a:ext cx="996357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2" name="Rounded Rectangle 411"/>
          <p:cNvSpPr/>
          <p:nvPr/>
        </p:nvSpPr>
        <p:spPr>
          <a:xfrm>
            <a:off x="2429038" y="4128893"/>
            <a:ext cx="1250879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3" name="Rounded Rectangle 412"/>
          <p:cNvSpPr/>
          <p:nvPr/>
        </p:nvSpPr>
        <p:spPr>
          <a:xfrm>
            <a:off x="3695801" y="4128893"/>
            <a:ext cx="1025150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4" name="Rounded Rectangle 413"/>
          <p:cNvSpPr/>
          <p:nvPr/>
        </p:nvSpPr>
        <p:spPr>
          <a:xfrm>
            <a:off x="4739002" y="2147336"/>
            <a:ext cx="1110091" cy="50850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5" name="Rounded Rectangle 414"/>
          <p:cNvSpPr/>
          <p:nvPr/>
        </p:nvSpPr>
        <p:spPr>
          <a:xfrm>
            <a:off x="4739002" y="267450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6" name="Rounded Rectangle 415"/>
          <p:cNvSpPr/>
          <p:nvPr/>
        </p:nvSpPr>
        <p:spPr>
          <a:xfrm>
            <a:off x="4739002" y="2961016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7" name="Rounded Rectangle 416"/>
          <p:cNvSpPr/>
          <p:nvPr/>
        </p:nvSpPr>
        <p:spPr>
          <a:xfrm>
            <a:off x="4739002" y="3247527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8" name="Rounded Rectangle 417"/>
          <p:cNvSpPr/>
          <p:nvPr/>
        </p:nvSpPr>
        <p:spPr>
          <a:xfrm>
            <a:off x="4739002" y="353917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4739002" y="3830825"/>
            <a:ext cx="1110091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0" name="Rounded Rectangle 419"/>
          <p:cNvSpPr/>
          <p:nvPr/>
        </p:nvSpPr>
        <p:spPr>
          <a:xfrm>
            <a:off x="4739002" y="4128893"/>
            <a:ext cx="1110091" cy="26888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772640" y="1043253"/>
            <a:ext cx="4308533" cy="43761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2" name="Rectangle 421"/>
          <p:cNvSpPr/>
          <p:nvPr/>
        </p:nvSpPr>
        <p:spPr>
          <a:xfrm>
            <a:off x="770759" y="1475699"/>
            <a:ext cx="4308533" cy="274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167837" y="2139977"/>
            <a:ext cx="129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</a:t>
            </a:r>
          </a:p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interval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1393188" y="2139977"/>
            <a:ext cx="1076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Mark</a:t>
            </a:r>
          </a:p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(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2468605" y="2111021"/>
            <a:ext cx="50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=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4824808" y="2247699"/>
            <a:ext cx="976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400" b="1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1440572" y="2631975"/>
            <a:ext cx="9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504688" y="4106710"/>
            <a:ext cx="57849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1707525" y="410671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0" name="TextBox 429"/>
          <p:cNvSpPr txBox="1"/>
          <p:nvPr/>
        </p:nvSpPr>
        <p:spPr>
          <a:xfrm>
            <a:off x="2941825" y="4106710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4688588" y="4106710"/>
            <a:ext cx="78517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d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5265843" y="4106710"/>
            <a:ext cx="58325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kern="0" dirty="0" smtClean="0">
                <a:solidFill>
                  <a:srgbClr val="002060"/>
                </a:solidFill>
                <a:sym typeface="Symbol"/>
              </a:rPr>
              <a:t>–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72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938967" y="1748965"/>
            <a:ext cx="123783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2049166" y="1748965"/>
            <a:ext cx="48442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8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3" name="Oval 442"/>
          <p:cNvSpPr/>
          <p:nvPr/>
        </p:nvSpPr>
        <p:spPr>
          <a:xfrm>
            <a:off x="1976878" y="1794394"/>
            <a:ext cx="563730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1677923" y="2693001"/>
            <a:ext cx="47600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2725621" y="2920853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–8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2828978" y="3208610"/>
            <a:ext cx="356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2725621" y="3485566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2725621" y="3801840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725621" y="2631975"/>
            <a:ext cx="56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3685652" y="2139977"/>
            <a:ext cx="1124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4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1" name="TextBox 450"/>
          <p:cNvSpPr txBox="1"/>
          <p:nvPr/>
        </p:nvSpPr>
        <p:spPr>
          <a:xfrm>
            <a:off x="3727857" y="4106710"/>
            <a:ext cx="67518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5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4314305" y="4106710"/>
            <a:ext cx="38985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1305290" y="2928782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1621014" y="320861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1621014" y="348556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6" name="TextBox 455"/>
          <p:cNvSpPr txBox="1"/>
          <p:nvPr/>
        </p:nvSpPr>
        <p:spPr>
          <a:xfrm>
            <a:off x="1621014" y="380184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1305290" y="3195292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305290" y="3502908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+ 8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1305290" y="3775850"/>
            <a:ext cx="1201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28 + 8 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2663205" y="2391032"/>
            <a:ext cx="89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 </a:t>
            </a:r>
            <a:r>
              <a:rPr lang="en-US" sz="14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dirty="0">
                <a:solidFill>
                  <a:srgbClr val="002060"/>
                </a:solidFill>
                <a:latin typeface="Tw Cen MT" panose="020B0602020104020603" pitchFamily="34" charset="0"/>
              </a:rPr>
              <a:t> –</a:t>
            </a:r>
          </a:p>
        </p:txBody>
      </p:sp>
      <p:sp>
        <p:nvSpPr>
          <p:cNvPr id="462" name="TextBox 461"/>
          <p:cNvSpPr txBox="1"/>
          <p:nvPr/>
        </p:nvSpPr>
        <p:spPr>
          <a:xfrm>
            <a:off x="3106419" y="2399907"/>
            <a:ext cx="5520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20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464" name="TextBox 463"/>
          <p:cNvSpPr txBox="1"/>
          <p:nvPr/>
        </p:nvSpPr>
        <p:spPr>
          <a:xfrm>
            <a:off x="3076462" y="1756660"/>
            <a:ext cx="2324675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Assumed Mean (A) =        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4798831" y="1756660"/>
            <a:ext cx="67492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FFCC"/>
                </a:solidFill>
                <a:latin typeface="Tw Cen MT" panose="020B0602020104020603" pitchFamily="34" charset="0"/>
                <a:cs typeface="MV Boli" pitchFamily="2" charset="0"/>
              </a:rPr>
              <a:t>20</a:t>
            </a:r>
            <a:endParaRPr lang="en-US" sz="1500" b="1" dirty="0">
              <a:solidFill>
                <a:srgbClr val="00FFCC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466" name="TextBox 465"/>
          <p:cNvSpPr txBox="1"/>
          <p:nvPr/>
        </p:nvSpPr>
        <p:spPr>
          <a:xfrm>
            <a:off x="2511073" y="2646165"/>
            <a:ext cx="1054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1675971" y="2690716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68" name="Oval 467"/>
          <p:cNvSpPr/>
          <p:nvPr/>
        </p:nvSpPr>
        <p:spPr>
          <a:xfrm>
            <a:off x="1683747" y="2970226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1690353" y="3236314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0" name="Oval 469"/>
          <p:cNvSpPr/>
          <p:nvPr/>
        </p:nvSpPr>
        <p:spPr>
          <a:xfrm>
            <a:off x="1704840" y="3546178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1" name="Oval 470"/>
          <p:cNvSpPr/>
          <p:nvPr/>
        </p:nvSpPr>
        <p:spPr>
          <a:xfrm>
            <a:off x="1698024" y="3832235"/>
            <a:ext cx="476001" cy="247696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2421787" y="2930668"/>
            <a:ext cx="1233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12 - 20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2409540" y="3229285"/>
            <a:ext cx="123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20 - 20 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2421787" y="3507214"/>
            <a:ext cx="1233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28 - 20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2479291" y="3794135"/>
            <a:ext cx="1118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36 - 20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3076368" y="2451193"/>
            <a:ext cx="499971" cy="21832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77" name="TextBox 476"/>
          <p:cNvSpPr txBox="1"/>
          <p:nvPr/>
        </p:nvSpPr>
        <p:spPr>
          <a:xfrm>
            <a:off x="3471538" y="250782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3474402" y="281846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79" name="TextBox 478"/>
          <p:cNvSpPr txBox="1"/>
          <p:nvPr/>
        </p:nvSpPr>
        <p:spPr>
          <a:xfrm>
            <a:off x="3474402" y="311376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0" name="TextBox 479"/>
          <p:cNvSpPr txBox="1"/>
          <p:nvPr/>
        </p:nvSpPr>
        <p:spPr>
          <a:xfrm>
            <a:off x="3474402" y="339797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3474402" y="3687729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482" name="TextBox 481"/>
          <p:cNvSpPr txBox="1"/>
          <p:nvPr/>
        </p:nvSpPr>
        <p:spPr>
          <a:xfrm>
            <a:off x="1621014" y="2920853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83" name="Rounded Rectangle 482"/>
          <p:cNvSpPr/>
          <p:nvPr/>
        </p:nvSpPr>
        <p:spPr>
          <a:xfrm>
            <a:off x="3874445" y="2666477"/>
            <a:ext cx="623791" cy="1448153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84" name="Oval 483"/>
          <p:cNvSpPr/>
          <p:nvPr/>
        </p:nvSpPr>
        <p:spPr>
          <a:xfrm>
            <a:off x="3909460" y="2867215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5" name="Oval 484"/>
          <p:cNvSpPr/>
          <p:nvPr/>
        </p:nvSpPr>
        <p:spPr>
          <a:xfrm>
            <a:off x="3909460" y="316170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6" name="Oval 485"/>
          <p:cNvSpPr/>
          <p:nvPr/>
        </p:nvSpPr>
        <p:spPr>
          <a:xfrm>
            <a:off x="3909460" y="344371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7" name="Oval 486"/>
          <p:cNvSpPr/>
          <p:nvPr/>
        </p:nvSpPr>
        <p:spPr>
          <a:xfrm>
            <a:off x="3909460" y="375289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3999402" y="2920853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3999402" y="3208610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3999402" y="3485566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3999402" y="3801840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3999402" y="2631975"/>
            <a:ext cx="40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3" name="Rounded Rectangle 492"/>
          <p:cNvSpPr/>
          <p:nvPr/>
        </p:nvSpPr>
        <p:spPr>
          <a:xfrm>
            <a:off x="4830411" y="2658716"/>
            <a:ext cx="892499" cy="1448153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98" name="TextBox 497"/>
          <p:cNvSpPr txBox="1"/>
          <p:nvPr/>
        </p:nvSpPr>
        <p:spPr>
          <a:xfrm>
            <a:off x="5193860" y="3208610"/>
            <a:ext cx="401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9" name="Curved Down Arrow 498"/>
          <p:cNvSpPr/>
          <p:nvPr/>
        </p:nvSpPr>
        <p:spPr>
          <a:xfrm rot="5217392" flipH="1" flipV="1">
            <a:off x="150629" y="2802521"/>
            <a:ext cx="449178" cy="264020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0" name="TextBox 499"/>
          <p:cNvSpPr txBox="1"/>
          <p:nvPr/>
        </p:nvSpPr>
        <p:spPr>
          <a:xfrm>
            <a:off x="260106" y="2631975"/>
            <a:ext cx="1084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1" name="TextBox 500"/>
          <p:cNvSpPr txBox="1"/>
          <p:nvPr/>
        </p:nvSpPr>
        <p:spPr>
          <a:xfrm>
            <a:off x="366315" y="2920853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8 - 16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366315" y="3208610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16 - 24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366315" y="3485566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24 - 32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366315" y="3801840"/>
            <a:ext cx="872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32 - 40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505" name="Straight Arrow Connector 504"/>
          <p:cNvCxnSpPr/>
          <p:nvPr/>
        </p:nvCxnSpPr>
        <p:spPr>
          <a:xfrm flipH="1">
            <a:off x="2096225" y="3379898"/>
            <a:ext cx="173275" cy="0"/>
          </a:xfrm>
          <a:prstGeom prst="straightConnector1">
            <a:avLst/>
          </a:prstGeom>
          <a:ln w="19050">
            <a:solidFill>
              <a:srgbClr val="80000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TextBox 505"/>
          <p:cNvSpPr txBox="1"/>
          <p:nvPr/>
        </p:nvSpPr>
        <p:spPr>
          <a:xfrm>
            <a:off x="2193503" y="3210621"/>
            <a:ext cx="30014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  <a:latin typeface="Tw Cen MT" panose="020B0602020104020603" pitchFamily="34" charset="0"/>
              </a:rPr>
              <a:t>A</a:t>
            </a:r>
            <a:endParaRPr lang="en-US" sz="1600" b="1" dirty="0">
              <a:solidFill>
                <a:srgbClr val="800000"/>
              </a:solidFill>
              <a:latin typeface="Tw Cen MT" panose="020B0602020104020603" pitchFamily="34" charset="0"/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1596001" y="2584254"/>
            <a:ext cx="777655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0 + 8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508" name="Group 507"/>
          <p:cNvGrpSpPr/>
          <p:nvPr/>
        </p:nvGrpSpPr>
        <p:grpSpPr>
          <a:xfrm>
            <a:off x="1592342" y="2731827"/>
            <a:ext cx="550028" cy="307777"/>
            <a:chOff x="1949694" y="-444715"/>
            <a:chExt cx="550028" cy="307777"/>
          </a:xfrm>
        </p:grpSpPr>
        <p:cxnSp>
          <p:nvCxnSpPr>
            <p:cNvPr id="509" name="Straight Connector 508"/>
            <p:cNvCxnSpPr/>
            <p:nvPr/>
          </p:nvCxnSpPr>
          <p:spPr>
            <a:xfrm>
              <a:off x="1949694" y="-359917"/>
              <a:ext cx="550028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TextBox 509"/>
            <p:cNvSpPr txBox="1"/>
            <p:nvPr/>
          </p:nvSpPr>
          <p:spPr>
            <a:xfrm>
              <a:off x="2111524" y="-444715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11" name="Flowchart: Terminator 510"/>
          <p:cNvSpPr/>
          <p:nvPr/>
        </p:nvSpPr>
        <p:spPr>
          <a:xfrm>
            <a:off x="5003117" y="2692058"/>
            <a:ext cx="670028" cy="519536"/>
          </a:xfrm>
          <a:prstGeom prst="flowChartTerminator">
            <a:avLst/>
          </a:prstGeom>
          <a:solidFill>
            <a:srgbClr val="660066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2" name="Right Brace 511"/>
          <p:cNvSpPr/>
          <p:nvPr/>
        </p:nvSpPr>
        <p:spPr>
          <a:xfrm>
            <a:off x="5850136" y="2737340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3" name="TextBox 512"/>
          <p:cNvSpPr txBox="1"/>
          <p:nvPr/>
        </p:nvSpPr>
        <p:spPr>
          <a:xfrm>
            <a:off x="6017268" y="2790006"/>
            <a:ext cx="70051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– </a:t>
            </a:r>
            <a:r>
              <a:rPr lang="en-US" sz="14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128</a:t>
            </a:r>
            <a:endParaRPr lang="en-US" sz="14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514" name="Flowchart: Terminator 513"/>
          <p:cNvSpPr/>
          <p:nvPr/>
        </p:nvSpPr>
        <p:spPr>
          <a:xfrm>
            <a:off x="5056481" y="3551076"/>
            <a:ext cx="670028" cy="519536"/>
          </a:xfrm>
          <a:prstGeom prst="flowChartTerminator">
            <a:avLst/>
          </a:prstGeom>
          <a:solidFill>
            <a:srgbClr val="660066"/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5" name="Right Brace 514"/>
          <p:cNvSpPr/>
          <p:nvPr/>
        </p:nvSpPr>
        <p:spPr>
          <a:xfrm>
            <a:off x="5865648" y="3623520"/>
            <a:ext cx="172146" cy="400578"/>
          </a:xfrm>
          <a:prstGeom prst="rightBrace">
            <a:avLst>
              <a:gd name="adj1" fmla="val 32813"/>
              <a:gd name="adj2" fmla="val 50000"/>
            </a:avLst>
          </a:prstGeom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6" name="TextBox 515"/>
          <p:cNvSpPr txBox="1"/>
          <p:nvPr/>
        </p:nvSpPr>
        <p:spPr>
          <a:xfrm>
            <a:off x="6192168" y="3701306"/>
            <a:ext cx="55480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FFC000"/>
                </a:solidFill>
                <a:latin typeface="Bookman Old Style" panose="02050604050505020204" pitchFamily="18" charset="0"/>
                <a:cs typeface="MV Boli" pitchFamily="2" charset="0"/>
              </a:rPr>
              <a:t>56</a:t>
            </a:r>
            <a:endParaRPr lang="en-US" sz="1400" b="1" dirty="0">
              <a:solidFill>
                <a:srgbClr val="FFC000"/>
              </a:solidFill>
              <a:latin typeface="Bookman Old Style" panose="02050604050505020204" pitchFamily="18" charset="0"/>
              <a:cs typeface="MV Boli" pitchFamily="2" charset="0"/>
            </a:endParaRPr>
          </a:p>
        </p:txBody>
      </p:sp>
      <p:sp>
        <p:nvSpPr>
          <p:cNvPr id="517" name="TextBox 516"/>
          <p:cNvSpPr txBox="1"/>
          <p:nvPr/>
        </p:nvSpPr>
        <p:spPr>
          <a:xfrm>
            <a:off x="5027267" y="2631975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kern="0" dirty="0" smtClean="0">
                <a:solidFill>
                  <a:srgbClr val="FFFF99"/>
                </a:solidFill>
                <a:sym typeface="Symbol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5027267" y="2920853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kern="0" dirty="0" smtClean="0">
                <a:solidFill>
                  <a:srgbClr val="FFFF99"/>
                </a:solidFill>
                <a:sym typeface="Symbol"/>
              </a:rPr>
              <a:t>–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5027267" y="3485566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24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5027267" y="3801840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839410" y="2098664"/>
            <a:ext cx="38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400" b="1" dirty="0" smtClean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013599" y="2111021"/>
            <a:ext cx="531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– A</a:t>
            </a:r>
          </a:p>
        </p:txBody>
      </p:sp>
      <p:sp>
        <p:nvSpPr>
          <p:cNvPr id="463" name="Oval 462"/>
          <p:cNvSpPr/>
          <p:nvPr/>
        </p:nvSpPr>
        <p:spPr>
          <a:xfrm>
            <a:off x="3123109" y="2164524"/>
            <a:ext cx="360256" cy="247696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1637354" y="3211499"/>
            <a:ext cx="621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494" name="Oval 493"/>
          <p:cNvSpPr/>
          <p:nvPr/>
        </p:nvSpPr>
        <p:spPr>
          <a:xfrm>
            <a:off x="4932326" y="288412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5" name="Oval 494"/>
          <p:cNvSpPr/>
          <p:nvPr/>
        </p:nvSpPr>
        <p:spPr>
          <a:xfrm>
            <a:off x="4934211" y="3171410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6" name="Oval 495"/>
          <p:cNvSpPr/>
          <p:nvPr/>
        </p:nvSpPr>
        <p:spPr>
          <a:xfrm>
            <a:off x="4936096" y="345621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97" name="Oval 496"/>
          <p:cNvSpPr/>
          <p:nvPr/>
        </p:nvSpPr>
        <p:spPr>
          <a:xfrm>
            <a:off x="4937684" y="375793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grpSp>
        <p:nvGrpSpPr>
          <p:cNvPr id="433" name="Group 432"/>
          <p:cNvGrpSpPr/>
          <p:nvPr/>
        </p:nvGrpSpPr>
        <p:grpSpPr>
          <a:xfrm>
            <a:off x="5177780" y="2839664"/>
            <a:ext cx="3569074" cy="662327"/>
            <a:chOff x="4552156" y="4265913"/>
            <a:chExt cx="3569074" cy="662327"/>
          </a:xfrm>
        </p:grpSpPr>
        <p:sp>
          <p:nvSpPr>
            <p:cNvPr id="434" name="Rectangle 433"/>
            <p:cNvSpPr/>
            <p:nvPr/>
          </p:nvSpPr>
          <p:spPr>
            <a:xfrm>
              <a:off x="4699273" y="4265913"/>
              <a:ext cx="3264973" cy="662327"/>
            </a:xfrm>
            <a:prstGeom prst="rect">
              <a:avLst/>
            </a:prstGeom>
            <a:solidFill>
              <a:srgbClr val="FFCC99">
                <a:alpha val="76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435" name="Group 434"/>
            <p:cNvGrpSpPr/>
            <p:nvPr/>
          </p:nvGrpSpPr>
          <p:grpSpPr>
            <a:xfrm>
              <a:off x="4552156" y="4313175"/>
              <a:ext cx="3569074" cy="552514"/>
              <a:chOff x="5025035" y="3427464"/>
              <a:chExt cx="3569074" cy="552514"/>
            </a:xfrm>
          </p:grpSpPr>
          <p:grpSp>
            <p:nvGrpSpPr>
              <p:cNvPr id="436" name="Group 435"/>
              <p:cNvGrpSpPr/>
              <p:nvPr/>
            </p:nvGrpSpPr>
            <p:grpSpPr>
              <a:xfrm>
                <a:off x="6145796" y="3427464"/>
                <a:ext cx="2448313" cy="552514"/>
                <a:chOff x="3587338" y="1969535"/>
                <a:chExt cx="2448313" cy="552514"/>
              </a:xfrm>
            </p:grpSpPr>
            <p:sp>
              <p:nvSpPr>
                <p:cNvPr id="438" name="TextBox 437"/>
                <p:cNvSpPr txBox="1"/>
                <p:nvPr/>
              </p:nvSpPr>
              <p:spPr>
                <a:xfrm>
                  <a:off x="3587338" y="1969535"/>
                  <a:ext cx="2448313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Lower limit + upper limit</a:t>
                  </a:r>
                  <a:endParaRPr lang="en-US" sz="15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439" name="TextBox 438"/>
                <p:cNvSpPr txBox="1"/>
                <p:nvPr/>
              </p:nvSpPr>
              <p:spPr>
                <a:xfrm>
                  <a:off x="4665495" y="2214272"/>
                  <a:ext cx="4282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2</a:t>
                  </a:r>
                  <a:endParaRPr lang="en-US" sz="14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440" name="Straight Connector 439"/>
                <p:cNvCxnSpPr/>
                <p:nvPr/>
              </p:nvCxnSpPr>
              <p:spPr>
                <a:xfrm>
                  <a:off x="3821781" y="2234567"/>
                  <a:ext cx="199398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7" name="TextBox 436"/>
              <p:cNvSpPr txBox="1"/>
              <p:nvPr/>
            </p:nvSpPr>
            <p:spPr>
              <a:xfrm>
                <a:off x="5025035" y="3530189"/>
                <a:ext cx="15281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Class mark =  </a:t>
                </a:r>
                <a:endPara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107504" y="267494"/>
            <a:ext cx="576064" cy="405288"/>
            <a:chOff x="2458839" y="1894629"/>
            <a:chExt cx="576064" cy="405288"/>
          </a:xfrm>
        </p:grpSpPr>
        <p:sp>
          <p:nvSpPr>
            <p:cNvPr id="167" name="Flowchart: Sequential Access Storage 166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cxnSp>
        <p:nvCxnSpPr>
          <p:cNvPr id="170" name="Straight Connector 169"/>
          <p:cNvCxnSpPr/>
          <p:nvPr/>
        </p:nvCxnSpPr>
        <p:spPr>
          <a:xfrm>
            <a:off x="7735023" y="3448734"/>
            <a:ext cx="566053" cy="77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573616" y="3412030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 smtClean="0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7075333" y="3267287"/>
                <a:ext cx="601447" cy="375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𝐝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=</a:t>
                </a:r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333" y="3267287"/>
                <a:ext cx="601447" cy="375616"/>
              </a:xfrm>
              <a:prstGeom prst="rect">
                <a:avLst/>
              </a:prstGeom>
              <a:blipFill rotWithShape="1">
                <a:blip r:embed="rId3"/>
                <a:stretch>
                  <a:fillRect t="-4839" r="-1224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ectangle 172"/>
          <p:cNvSpPr/>
          <p:nvPr/>
        </p:nvSpPr>
        <p:spPr>
          <a:xfrm>
            <a:off x="7572370" y="388308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A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437831" y="388308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Mean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6951550" y="3883085"/>
                <a:ext cx="570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FFFF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rgbClr val="00FFFF"/>
                    </a:solidFill>
                    <a:latin typeface="Tw Cen MT" panose="020B0602020104020603" pitchFamily="34" charset="0"/>
                  </a:rPr>
                  <a:t>) </a:t>
                </a:r>
                <a:endParaRPr lang="en-US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550" y="3883085"/>
                <a:ext cx="570990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106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TextBox 175"/>
          <p:cNvSpPr txBox="1"/>
          <p:nvPr/>
        </p:nvSpPr>
        <p:spPr>
          <a:xfrm>
            <a:off x="7338226" y="388308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7785225" y="388308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+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/>
              <p:cNvSpPr/>
              <p:nvPr/>
            </p:nvSpPr>
            <p:spPr>
              <a:xfrm>
                <a:off x="7974645" y="3879943"/>
                <a:ext cx="386644" cy="375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 dirty="0" smtClean="0">
                              <a:solidFill>
                                <a:srgbClr val="00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dirty="0">
                              <a:solidFill>
                                <a:srgbClr val="00FFFF"/>
                              </a:solidFill>
                              <a:latin typeface="Cambria Math"/>
                            </a:rPr>
                            <m:t>𝐝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rgbClr val="00FFFF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8" name="Rectangle 1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645" y="3879943"/>
                <a:ext cx="386644" cy="375616"/>
              </a:xfrm>
              <a:prstGeom prst="rect">
                <a:avLst/>
              </a:prstGeom>
              <a:blipFill rotWithShape="1">
                <a:blip r:embed="rId5"/>
                <a:stretch>
                  <a:fillRect r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/>
          <p:cNvSpPr txBox="1"/>
          <p:nvPr/>
        </p:nvSpPr>
        <p:spPr>
          <a:xfrm>
            <a:off x="7660303" y="3101339"/>
            <a:ext cx="829845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b="1" dirty="0" err="1">
                <a:solidFill>
                  <a:srgbClr val="00FFFF"/>
                </a:solidFill>
                <a:latin typeface="Tw Cen MT" panose="020B0602020104020603" pitchFamily="34" charset="0"/>
              </a:rPr>
              <a:t>f</a:t>
            </a:r>
            <a:r>
              <a:rPr lang="en-US" b="1" baseline="-25000" dirty="0" err="1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dirty="0" err="1">
                <a:solidFill>
                  <a:srgbClr val="00FFFF"/>
                </a:solidFill>
                <a:latin typeface="Tw Cen MT" panose="020B0602020104020603" pitchFamily="34" charset="0"/>
              </a:rPr>
              <a:t>d</a:t>
            </a:r>
            <a:r>
              <a:rPr lang="en-US" b="1" baseline="-25000" dirty="0" err="1">
                <a:solidFill>
                  <a:srgbClr val="00FFFF"/>
                </a:solidFill>
                <a:latin typeface="Tw Cen MT" panose="020B0602020104020603" pitchFamily="34" charset="0"/>
              </a:rPr>
              <a:t>i</a:t>
            </a:r>
            <a:r>
              <a:rPr lang="en-US" b="1" baseline="-25000" dirty="0">
                <a:solidFill>
                  <a:srgbClr val="00FFFF"/>
                </a:solidFill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180" name="TextBox 1"/>
          <p:cNvSpPr txBox="1"/>
          <p:nvPr/>
        </p:nvSpPr>
        <p:spPr>
          <a:xfrm>
            <a:off x="35496" y="-687774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prstClr val="black"/>
                </a:solidFill>
              </a:rPr>
              <a:t>RD – 15.23 - Level-1 – Q11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8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800" decel="100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800" decel="100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0" decel="100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800" decel="10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8936E-6 L 0.14931 -0.16168 " pathEditMode="relative" rAng="0" ptsTypes="AA">
                                      <p:cBhvr>
                                        <p:cTn id="45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-80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00"/>
                            </p:stCondLst>
                            <p:childTnLst>
                              <p:par>
                                <p:cTn id="4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500"/>
                            </p:stCondLst>
                            <p:childTnLst>
                              <p:par>
                                <p:cTn id="4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500"/>
                            </p:stCondLst>
                            <p:childTnLst>
                              <p:par>
                                <p:cTn id="5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0"/>
                            </p:stCondLst>
                            <p:childTnLst>
                              <p:par>
                                <p:cTn id="5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500"/>
                            </p:stCondLst>
                            <p:childTnLst>
                              <p:par>
                                <p:cTn id="5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500"/>
                            </p:stCondLst>
                            <p:childTnLst>
                              <p:par>
                                <p:cTn id="5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8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9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6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2" dur="5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3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0" dur="5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1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6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4" dur="5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0" dur="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1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8" dur="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4" dur="5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0" dur="500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8"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9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2"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8" dur="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06" dur="500" tmFilter="0, 0; .2, .5; .8, .5; 1, 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7" dur="250" autoRev="1" fill="hold"/>
                                        <p:tgtEl>
                                          <p:spTgt spid="4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4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5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7" dur="500" tmFilter="0, 0; .2, .5; .8, .5; 1, 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8" dur="250" autoRev="1" fill="hold"/>
                                        <p:tgtEl>
                                          <p:spTgt spid="4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5"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6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88" dur="500" tmFilter="0, 0; .2, .5; .8, .5; 1, 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9" dur="250" autoRev="1" fill="hold"/>
                                        <p:tgtEl>
                                          <p:spTgt spid="5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4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26" presetClass="emph" presetSubtype="0" repeatCount="indefinit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09" dur="500" tmFilter="0, 0; .2, .5; .8, .5; 1, 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0" dur="250" autoRev="1" fill="hold"/>
                                        <p:tgtEl>
                                          <p:spTgt spid="5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5"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500"/>
                            </p:stCondLst>
                            <p:childTnLst>
                              <p:par>
                                <p:cTn id="8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9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5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3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9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1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3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9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7" fill="hold">
                            <p:stCondLst>
                              <p:cond delay="500"/>
                            </p:stCondLst>
                            <p:childTnLst>
                              <p:par>
                                <p:cTn id="8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0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" grpId="0"/>
      <p:bldP spid="897" grpId="0"/>
      <p:bldP spid="168" grpId="0"/>
      <p:bldP spid="386" grpId="0" animBg="1"/>
      <p:bldP spid="387" grpId="0" animBg="1"/>
      <p:bldP spid="388" grpId="0" animBg="1"/>
      <p:bldP spid="389" grpId="0" animBg="1"/>
      <p:bldP spid="390" grpId="0" animBg="1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397" grpId="0" animBg="1"/>
      <p:bldP spid="398" grpId="0" animBg="1"/>
      <p:bldP spid="399" grpId="0" animBg="1"/>
      <p:bldP spid="400" grpId="0" animBg="1"/>
      <p:bldP spid="401" grpId="0" animBg="1"/>
      <p:bldP spid="402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20" grpId="0" animBg="1"/>
      <p:bldP spid="421" grpId="0" animBg="1"/>
      <p:bldP spid="421" grpId="1" animBg="1"/>
      <p:bldP spid="422" grpId="0" animBg="1"/>
      <p:bldP spid="422" grpId="1" animBg="1"/>
      <p:bldP spid="423" grpId="0"/>
      <p:bldP spid="424" grpId="0"/>
      <p:bldP spid="425" grpId="0"/>
      <p:bldP spid="426" grpId="0"/>
      <p:bldP spid="427" grpId="0"/>
      <p:bldP spid="428" grpId="0"/>
      <p:bldP spid="429" grpId="0"/>
      <p:bldP spid="430" grpId="0"/>
      <p:bldP spid="431" grpId="0"/>
      <p:bldP spid="432" grpId="0"/>
      <p:bldP spid="441" grpId="0"/>
      <p:bldP spid="442" grpId="0"/>
      <p:bldP spid="443" grpId="0" animBg="1"/>
      <p:bldP spid="443" grpId="1" animBg="1"/>
      <p:bldP spid="444" grpId="0" animBg="1"/>
      <p:bldP spid="444" grpId="1" animBg="1"/>
      <p:bldP spid="445" grpId="0"/>
      <p:bldP spid="446" grpId="0"/>
      <p:bldP spid="447" grpId="0"/>
      <p:bldP spid="448" grpId="0"/>
      <p:bldP spid="449" grpId="0"/>
      <p:bldP spid="450" grpId="0"/>
      <p:bldP spid="451" grpId="0"/>
      <p:bldP spid="452" grpId="0"/>
      <p:bldP spid="453" grpId="0"/>
      <p:bldP spid="453" grpId="1"/>
      <p:bldP spid="454" grpId="0"/>
      <p:bldP spid="455" grpId="0"/>
      <p:bldP spid="456" grpId="0"/>
      <p:bldP spid="457" grpId="0"/>
      <p:bldP spid="457" grpId="1"/>
      <p:bldP spid="458" grpId="0"/>
      <p:bldP spid="458" grpId="1"/>
      <p:bldP spid="459" grpId="0"/>
      <p:bldP spid="459" grpId="1"/>
      <p:bldP spid="460" grpId="0"/>
      <p:bldP spid="462" grpId="0"/>
      <p:bldP spid="464" grpId="0"/>
      <p:bldP spid="465" grpId="0"/>
      <p:bldP spid="466" grpId="0"/>
      <p:bldP spid="466" grpId="1"/>
      <p:bldP spid="467" grpId="0" animBg="1"/>
      <p:bldP spid="467" grpId="1" animBg="1"/>
      <p:bldP spid="468" grpId="0" animBg="1"/>
      <p:bldP spid="468" grpId="1" animBg="1"/>
      <p:bldP spid="469" grpId="0" animBg="1"/>
      <p:bldP spid="469" grpId="1" animBg="1"/>
      <p:bldP spid="470" grpId="0" animBg="1"/>
      <p:bldP spid="470" grpId="1" animBg="1"/>
      <p:bldP spid="471" grpId="0" animBg="1"/>
      <p:bldP spid="471" grpId="1" animBg="1"/>
      <p:bldP spid="472" grpId="0"/>
      <p:bldP spid="472" grpId="1"/>
      <p:bldP spid="473" grpId="0"/>
      <p:bldP spid="473" grpId="1"/>
      <p:bldP spid="474" grpId="0"/>
      <p:bldP spid="474" grpId="1"/>
      <p:bldP spid="475" grpId="0"/>
      <p:bldP spid="475" grpId="1"/>
      <p:bldP spid="476" grpId="0" animBg="1"/>
      <p:bldP spid="476" grpId="1" animBg="1"/>
      <p:bldP spid="477" grpId="0" animBg="1"/>
      <p:bldP spid="477" grpId="1" animBg="1"/>
      <p:bldP spid="478" grpId="0" animBg="1"/>
      <p:bldP spid="478" grpId="1" animBg="1"/>
      <p:bldP spid="479" grpId="0" animBg="1"/>
      <p:bldP spid="479" grpId="1" animBg="1"/>
      <p:bldP spid="480" grpId="0" animBg="1"/>
      <p:bldP spid="480" grpId="1" animBg="1"/>
      <p:bldP spid="481" grpId="0" animBg="1"/>
      <p:bldP spid="481" grpId="1" animBg="1"/>
      <p:bldP spid="482" grpId="0"/>
      <p:bldP spid="483" grpId="0" animBg="1"/>
      <p:bldP spid="483" grpId="1" animBg="1"/>
      <p:bldP spid="483" grpId="2" animBg="1"/>
      <p:bldP spid="484" grpId="0" animBg="1"/>
      <p:bldP spid="484" grpId="1" animBg="1"/>
      <p:bldP spid="485" grpId="0" animBg="1"/>
      <p:bldP spid="485" grpId="1" animBg="1"/>
      <p:bldP spid="486" grpId="0" animBg="1"/>
      <p:bldP spid="486" grpId="1" animBg="1"/>
      <p:bldP spid="487" grpId="0" animBg="1"/>
      <p:bldP spid="487" grpId="1" animBg="1"/>
      <p:bldP spid="488" grpId="0"/>
      <p:bldP spid="489" grpId="0"/>
      <p:bldP spid="490" grpId="0"/>
      <p:bldP spid="491" grpId="0"/>
      <p:bldP spid="492" grpId="0"/>
      <p:bldP spid="493" grpId="0" animBg="1"/>
      <p:bldP spid="493" grpId="1" animBg="1"/>
      <p:bldP spid="493" grpId="2" animBg="1"/>
      <p:bldP spid="498" grpId="0"/>
      <p:bldP spid="499" grpId="0" animBg="1"/>
      <p:bldP spid="499" grpId="1" animBg="1"/>
      <p:bldP spid="500" grpId="0"/>
      <p:bldP spid="501" grpId="0"/>
      <p:bldP spid="502" grpId="0"/>
      <p:bldP spid="503" grpId="0"/>
      <p:bldP spid="504" grpId="0"/>
      <p:bldP spid="506" grpId="0"/>
      <p:bldP spid="507" grpId="0"/>
      <p:bldP spid="507" grpId="1"/>
      <p:bldP spid="511" grpId="0" animBg="1"/>
      <p:bldP spid="511" grpId="1" animBg="1"/>
      <p:bldP spid="511" grpId="2" animBg="1"/>
      <p:bldP spid="512" grpId="0" animBg="1"/>
      <p:bldP spid="512" grpId="1" animBg="1"/>
      <p:bldP spid="513" grpId="0"/>
      <p:bldP spid="513" grpId="1"/>
      <p:bldP spid="514" grpId="0" animBg="1"/>
      <p:bldP spid="514" grpId="1" animBg="1"/>
      <p:bldP spid="514" grpId="2" animBg="1"/>
      <p:bldP spid="515" grpId="0" animBg="1"/>
      <p:bldP spid="515" grpId="1" animBg="1"/>
      <p:bldP spid="516" grpId="0"/>
      <p:bldP spid="516" grpId="1"/>
      <p:bldP spid="517" grpId="0"/>
      <p:bldP spid="518" grpId="0"/>
      <p:bldP spid="519" grpId="0"/>
      <p:bldP spid="520" grpId="0"/>
      <p:bldP spid="163" grpId="0"/>
      <p:bldP spid="164" grpId="0"/>
      <p:bldP spid="463" grpId="0" animBg="1"/>
      <p:bldP spid="463" grpId="1" animBg="1"/>
      <p:bldP spid="461" grpId="0"/>
      <p:bldP spid="461" grpId="1"/>
      <p:bldP spid="461" grpId="2"/>
      <p:bldP spid="494" grpId="0" animBg="1"/>
      <p:bldP spid="494" grpId="1" animBg="1"/>
      <p:bldP spid="495" grpId="0" animBg="1"/>
      <p:bldP spid="495" grpId="1" animBg="1"/>
      <p:bldP spid="496" grpId="0" animBg="1"/>
      <p:bldP spid="496" grpId="1" animBg="1"/>
      <p:bldP spid="497" grpId="0" animBg="1"/>
      <p:bldP spid="497" grpId="1" animBg="1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Box 784"/>
          <p:cNvSpPr txBox="1"/>
          <p:nvPr/>
        </p:nvSpPr>
        <p:spPr>
          <a:xfrm>
            <a:off x="641275" y="300861"/>
            <a:ext cx="631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Find the mean of each of the following frequency distributions: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(5 – 14)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786" name="Table 7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67461"/>
              </p:ext>
            </p:extLst>
          </p:nvPr>
        </p:nvGraphicFramePr>
        <p:xfrm>
          <a:off x="768282" y="1060196"/>
          <a:ext cx="4312891" cy="685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211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1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100" dirty="0" smtClean="0"/>
                    </a:p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735912" y="1114477"/>
            <a:ext cx="4314744" cy="676853"/>
            <a:chOff x="706196" y="1606484"/>
            <a:chExt cx="4314744" cy="676853"/>
          </a:xfrm>
        </p:grpSpPr>
        <p:sp>
          <p:nvSpPr>
            <p:cNvPr id="787" name="TextBox 786"/>
            <p:cNvSpPr txBox="1"/>
            <p:nvPr/>
          </p:nvSpPr>
          <p:spPr>
            <a:xfrm>
              <a:off x="706196" y="1606484"/>
              <a:ext cx="126758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8" name="TextBox 787"/>
            <p:cNvSpPr txBox="1"/>
            <p:nvPr/>
          </p:nvSpPr>
          <p:spPr>
            <a:xfrm>
              <a:off x="884732" y="1947472"/>
              <a:ext cx="10019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89" name="TextBox 788"/>
            <p:cNvSpPr txBox="1"/>
            <p:nvPr/>
          </p:nvSpPr>
          <p:spPr>
            <a:xfrm>
              <a:off x="1815812" y="1606484"/>
              <a:ext cx="7582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0 - 8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0" name="TextBox 789"/>
            <p:cNvSpPr txBox="1"/>
            <p:nvPr/>
          </p:nvSpPr>
          <p:spPr>
            <a:xfrm>
              <a:off x="1895350" y="1960172"/>
              <a:ext cx="59914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1" name="TextBox 790"/>
            <p:cNvSpPr txBox="1"/>
            <p:nvPr/>
          </p:nvSpPr>
          <p:spPr>
            <a:xfrm>
              <a:off x="2362994" y="1606484"/>
              <a:ext cx="7579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8 - 16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2" name="TextBox 791"/>
            <p:cNvSpPr txBox="1"/>
            <p:nvPr/>
          </p:nvSpPr>
          <p:spPr>
            <a:xfrm>
              <a:off x="2424844" y="1960172"/>
              <a:ext cx="6342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3" name="TextBox 792"/>
            <p:cNvSpPr txBox="1"/>
            <p:nvPr/>
          </p:nvSpPr>
          <p:spPr>
            <a:xfrm>
              <a:off x="2977158" y="1606484"/>
              <a:ext cx="75861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16 - 24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4" name="TextBox 793"/>
            <p:cNvSpPr txBox="1"/>
            <p:nvPr/>
          </p:nvSpPr>
          <p:spPr>
            <a:xfrm>
              <a:off x="3123176" y="1960172"/>
              <a:ext cx="4665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5" name="TextBox 794"/>
            <p:cNvSpPr txBox="1"/>
            <p:nvPr/>
          </p:nvSpPr>
          <p:spPr>
            <a:xfrm>
              <a:off x="3626894" y="1606484"/>
              <a:ext cx="75867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24 - 32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6" name="TextBox 795"/>
            <p:cNvSpPr txBox="1"/>
            <p:nvPr/>
          </p:nvSpPr>
          <p:spPr>
            <a:xfrm>
              <a:off x="3785592" y="1960172"/>
              <a:ext cx="4412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7" name="TextBox 796"/>
            <p:cNvSpPr txBox="1"/>
            <p:nvPr/>
          </p:nvSpPr>
          <p:spPr>
            <a:xfrm>
              <a:off x="4269669" y="1606484"/>
              <a:ext cx="7512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32 - 40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98" name="TextBox 797"/>
            <p:cNvSpPr txBox="1"/>
            <p:nvPr/>
          </p:nvSpPr>
          <p:spPr>
            <a:xfrm>
              <a:off x="4450563" y="1960172"/>
              <a:ext cx="3894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97" name="TextBox 896"/>
          <p:cNvSpPr txBox="1"/>
          <p:nvPr/>
        </p:nvSpPr>
        <p:spPr>
          <a:xfrm>
            <a:off x="5031535" y="646459"/>
            <a:ext cx="920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(3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17342" y="1718187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07504" y="267494"/>
            <a:ext cx="576064" cy="405288"/>
            <a:chOff x="2458839" y="1894629"/>
            <a:chExt cx="576064" cy="405288"/>
          </a:xfrm>
        </p:grpSpPr>
        <p:sp>
          <p:nvSpPr>
            <p:cNvPr id="167" name="Flowchart: Sequential Access Storage 166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</a:p>
          </p:txBody>
        </p:sp>
      </p:grpSp>
      <p:grpSp>
        <p:nvGrpSpPr>
          <p:cNvPr id="576" name="Group 575"/>
          <p:cNvGrpSpPr/>
          <p:nvPr/>
        </p:nvGrpSpPr>
        <p:grpSpPr>
          <a:xfrm>
            <a:off x="899592" y="2482812"/>
            <a:ext cx="348172" cy="338554"/>
            <a:chOff x="8051534" y="974335"/>
            <a:chExt cx="348172" cy="338554"/>
          </a:xfrm>
        </p:grpSpPr>
        <p:sp>
          <p:nvSpPr>
            <p:cNvPr id="577" name="TextBox 576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78" name="Straight Connector 577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9" name="TextBox 578"/>
          <p:cNvSpPr txBox="1"/>
          <p:nvPr/>
        </p:nvSpPr>
        <p:spPr>
          <a:xfrm>
            <a:off x="1168594" y="2454868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1431565" y="2281425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d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581" name="Straight Connector 580"/>
          <p:cNvCxnSpPr/>
          <p:nvPr/>
        </p:nvCxnSpPr>
        <p:spPr>
          <a:xfrm>
            <a:off x="1469641" y="2621990"/>
            <a:ext cx="503708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2" name="TextBox 581"/>
          <p:cNvSpPr txBox="1"/>
          <p:nvPr/>
        </p:nvSpPr>
        <p:spPr>
          <a:xfrm>
            <a:off x="1483192" y="2560909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3" name="TextBox 582"/>
          <p:cNvSpPr txBox="1"/>
          <p:nvPr/>
        </p:nvSpPr>
        <p:spPr>
          <a:xfrm>
            <a:off x="1168594" y="3019335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1413150" y="2903200"/>
            <a:ext cx="85587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72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585" name="Straight Connector 584"/>
          <p:cNvCxnSpPr/>
          <p:nvPr/>
        </p:nvCxnSpPr>
        <p:spPr>
          <a:xfrm>
            <a:off x="1465932" y="3187748"/>
            <a:ext cx="539149" cy="86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6" name="TextBox 585"/>
          <p:cNvSpPr txBox="1"/>
          <p:nvPr/>
        </p:nvSpPr>
        <p:spPr>
          <a:xfrm>
            <a:off x="1405641" y="3141139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7" name="TextBox 586"/>
          <p:cNvSpPr txBox="1"/>
          <p:nvPr/>
        </p:nvSpPr>
        <p:spPr>
          <a:xfrm>
            <a:off x="1168594" y="3646512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588" name="Group 587"/>
          <p:cNvGrpSpPr/>
          <p:nvPr/>
        </p:nvGrpSpPr>
        <p:grpSpPr>
          <a:xfrm>
            <a:off x="902220" y="3632948"/>
            <a:ext cx="348172" cy="338554"/>
            <a:chOff x="8051534" y="974335"/>
            <a:chExt cx="348172" cy="338554"/>
          </a:xfrm>
        </p:grpSpPr>
        <p:sp>
          <p:nvSpPr>
            <p:cNvPr id="589" name="TextBox 588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90" name="Straight Connector 589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1" name="TextBox 590"/>
          <p:cNvSpPr txBox="1"/>
          <p:nvPr/>
        </p:nvSpPr>
        <p:spPr>
          <a:xfrm>
            <a:off x="3798836" y="2402984"/>
            <a:ext cx="32573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A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2" name="TextBox 591"/>
          <p:cNvSpPr txBox="1"/>
          <p:nvPr/>
        </p:nvSpPr>
        <p:spPr>
          <a:xfrm>
            <a:off x="3974388" y="240298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593" name="Group 592"/>
          <p:cNvGrpSpPr/>
          <p:nvPr/>
        </p:nvGrpSpPr>
        <p:grpSpPr>
          <a:xfrm>
            <a:off x="4114939" y="2411903"/>
            <a:ext cx="348172" cy="338554"/>
            <a:chOff x="8051534" y="974335"/>
            <a:chExt cx="348172" cy="338554"/>
          </a:xfrm>
        </p:grpSpPr>
        <p:sp>
          <p:nvSpPr>
            <p:cNvPr id="594" name="TextBox 593"/>
            <p:cNvSpPr txBox="1"/>
            <p:nvPr/>
          </p:nvSpPr>
          <p:spPr>
            <a:xfrm>
              <a:off x="8051534" y="974335"/>
              <a:ext cx="34817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d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95" name="Straight Connector 594"/>
            <p:cNvCxnSpPr/>
            <p:nvPr/>
          </p:nvCxnSpPr>
          <p:spPr>
            <a:xfrm>
              <a:off x="8225981" y="1014073"/>
              <a:ext cx="1009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6" name="TextBox 595"/>
          <p:cNvSpPr txBox="1"/>
          <p:nvPr/>
        </p:nvSpPr>
        <p:spPr>
          <a:xfrm>
            <a:off x="3567427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3803139" y="2751976"/>
            <a:ext cx="42991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8" name="TextBox 597"/>
          <p:cNvSpPr txBox="1"/>
          <p:nvPr/>
        </p:nvSpPr>
        <p:spPr>
          <a:xfrm>
            <a:off x="4272434" y="2751976"/>
            <a:ext cx="69357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(  3.6)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9" name="TextBox 598"/>
          <p:cNvSpPr txBox="1"/>
          <p:nvPr/>
        </p:nvSpPr>
        <p:spPr>
          <a:xfrm>
            <a:off x="3567427" y="3274134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0" name="TextBox 599"/>
          <p:cNvSpPr txBox="1"/>
          <p:nvPr/>
        </p:nvSpPr>
        <p:spPr>
          <a:xfrm>
            <a:off x="3803139" y="3261350"/>
            <a:ext cx="7237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16.4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612" name="Straight Connector 611"/>
          <p:cNvCxnSpPr/>
          <p:nvPr/>
        </p:nvCxnSpPr>
        <p:spPr>
          <a:xfrm>
            <a:off x="2411760" y="2458009"/>
            <a:ext cx="0" cy="25164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9" name="Group 618"/>
          <p:cNvGrpSpPr/>
          <p:nvPr/>
        </p:nvGrpSpPr>
        <p:grpSpPr>
          <a:xfrm>
            <a:off x="405036" y="3846507"/>
            <a:ext cx="2223136" cy="457634"/>
            <a:chOff x="3577572" y="3907352"/>
            <a:chExt cx="2223136" cy="457634"/>
          </a:xfrm>
        </p:grpSpPr>
        <p:sp>
          <p:nvSpPr>
            <p:cNvPr id="620" name="Rectangle 619"/>
            <p:cNvSpPr/>
            <p:nvPr/>
          </p:nvSpPr>
          <p:spPr>
            <a:xfrm>
              <a:off x="3577572" y="3907352"/>
              <a:ext cx="2223136" cy="457634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1" name="Rounded Rectangle 620"/>
            <p:cNvSpPr/>
            <p:nvPr/>
          </p:nvSpPr>
          <p:spPr>
            <a:xfrm>
              <a:off x="4628982" y="4027595"/>
              <a:ext cx="1112573" cy="201682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22" name="TextBox 621"/>
            <p:cNvSpPr txBox="1"/>
            <p:nvPr/>
          </p:nvSpPr>
          <p:spPr>
            <a:xfrm>
              <a:off x="4563818" y="3959229"/>
              <a:ext cx="996438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d</a:t>
              </a:r>
              <a:r>
                <a:rPr lang="en-US" sz="1500" b="1" baseline="-25000" dirty="0" err="1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baseline="-25000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3" name="TextBox 622"/>
            <p:cNvSpPr txBox="1"/>
            <p:nvPr/>
          </p:nvSpPr>
          <p:spPr>
            <a:xfrm>
              <a:off x="5097567" y="3959229"/>
              <a:ext cx="70314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  </a:t>
              </a:r>
              <a:r>
                <a:rPr lang="en-US" sz="1600" b="1" kern="0" dirty="0" smtClean="0">
                  <a:solidFill>
                    <a:srgbClr val="002060"/>
                  </a:solidFill>
                  <a:sym typeface="Symbol"/>
                </a:rPr>
                <a:t>–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72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4" name="Rounded Rectangle 623"/>
            <p:cNvSpPr/>
            <p:nvPr/>
          </p:nvSpPr>
          <p:spPr>
            <a:xfrm>
              <a:off x="3628514" y="4008762"/>
              <a:ext cx="946709" cy="216024"/>
            </a:xfrm>
            <a:prstGeom prst="roundRect">
              <a:avLst/>
            </a:prstGeom>
            <a:solidFill>
              <a:srgbClr val="FFFF00">
                <a:alpha val="67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625" name="TextBox 624"/>
            <p:cNvSpPr txBox="1"/>
            <p:nvPr/>
          </p:nvSpPr>
          <p:spPr>
            <a:xfrm>
              <a:off x="3583205" y="3959543"/>
              <a:ext cx="675185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500" b="1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500" b="1" baseline="-25000" dirty="0" err="1">
                  <a:solidFill>
                    <a:srgbClr val="002060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500" b="1" dirty="0">
                  <a:solidFill>
                    <a:srgbClr val="002060"/>
                  </a:solidFill>
                  <a:latin typeface="Tw Cen MT" panose="020B0602020104020603" pitchFamily="34" charset="0"/>
                </a:rPr>
                <a:t>  </a:t>
              </a:r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</a:rPr>
                <a:t>=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4169653" y="3959543"/>
              <a:ext cx="389851" cy="323165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srgbClr val="002060"/>
                  </a:solidFill>
                  <a:latin typeface="Tw Cen MT" panose="020B0602020104020603" pitchFamily="34" charset="0"/>
                  <a:sym typeface="Symbol"/>
                </a:rPr>
                <a:t>20</a:t>
              </a:r>
              <a:endParaRPr lang="en-US" sz="1500" b="1" dirty="0">
                <a:solidFill>
                  <a:srgbClr val="00206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7" name="Oval 626"/>
          <p:cNvSpPr/>
          <p:nvPr/>
        </p:nvSpPr>
        <p:spPr>
          <a:xfrm>
            <a:off x="2040633" y="3890719"/>
            <a:ext cx="53840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28" name="Oval 627"/>
          <p:cNvSpPr/>
          <p:nvPr/>
        </p:nvSpPr>
        <p:spPr>
          <a:xfrm>
            <a:off x="917472" y="3890719"/>
            <a:ext cx="454613" cy="339402"/>
          </a:xfrm>
          <a:prstGeom prst="ellipse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629" name="Group 628"/>
          <p:cNvGrpSpPr/>
          <p:nvPr/>
        </p:nvGrpSpPr>
        <p:grpSpPr>
          <a:xfrm>
            <a:off x="2585936" y="3867894"/>
            <a:ext cx="2569307" cy="447058"/>
            <a:chOff x="2704867" y="3035968"/>
            <a:chExt cx="2569307" cy="447058"/>
          </a:xfrm>
        </p:grpSpPr>
        <p:sp>
          <p:nvSpPr>
            <p:cNvPr id="630" name="Rectangle 629"/>
            <p:cNvSpPr/>
            <p:nvPr/>
          </p:nvSpPr>
          <p:spPr>
            <a:xfrm>
              <a:off x="2704867" y="3035968"/>
              <a:ext cx="2466018" cy="447058"/>
            </a:xfrm>
            <a:prstGeom prst="rect">
              <a:avLst/>
            </a:prstGeom>
            <a:solidFill>
              <a:schemeClr val="accent4">
                <a:lumMod val="7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FF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31" name="TextBox 630"/>
            <p:cNvSpPr txBox="1"/>
            <p:nvPr/>
          </p:nvSpPr>
          <p:spPr>
            <a:xfrm>
              <a:off x="2733951" y="3077705"/>
              <a:ext cx="2540223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Assumed Mean (A) =        </a:t>
              </a:r>
            </a:p>
          </p:txBody>
        </p:sp>
        <p:sp>
          <p:nvSpPr>
            <p:cNvPr id="632" name="TextBox 631"/>
            <p:cNvSpPr txBox="1"/>
            <p:nvPr/>
          </p:nvSpPr>
          <p:spPr>
            <a:xfrm>
              <a:off x="4581357" y="3059718"/>
              <a:ext cx="40267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FFFF"/>
                  </a:solidFill>
                  <a:latin typeface="Tw Cen MT" panose="020B0602020104020603" pitchFamily="34" charset="0"/>
                  <a:cs typeface="MV Boli" pitchFamily="2" charset="0"/>
                </a:rPr>
                <a:t>20</a:t>
              </a:r>
              <a:endParaRPr lang="en-US" sz="1600" b="1" dirty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cxnSp>
        <p:nvCxnSpPr>
          <p:cNvPr id="633" name="Straight Connector 632"/>
          <p:cNvCxnSpPr/>
          <p:nvPr/>
        </p:nvCxnSpPr>
        <p:spPr>
          <a:xfrm flipV="1">
            <a:off x="1587334" y="3264412"/>
            <a:ext cx="291281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TextBox 633"/>
          <p:cNvSpPr txBox="1"/>
          <p:nvPr/>
        </p:nvSpPr>
        <p:spPr>
          <a:xfrm>
            <a:off x="1773206" y="3263137"/>
            <a:ext cx="22487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635" name="Straight Connector 634"/>
          <p:cNvCxnSpPr/>
          <p:nvPr/>
        </p:nvCxnSpPr>
        <p:spPr>
          <a:xfrm flipV="1">
            <a:off x="1618662" y="3037878"/>
            <a:ext cx="279477" cy="68662"/>
          </a:xfrm>
          <a:prstGeom prst="line">
            <a:avLst/>
          </a:prstGeom>
          <a:ln w="1905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6" name="TextBox 635"/>
          <p:cNvSpPr txBox="1"/>
          <p:nvPr/>
        </p:nvSpPr>
        <p:spPr>
          <a:xfrm>
            <a:off x="1884318" y="2780101"/>
            <a:ext cx="30649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3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3567427" y="3529340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38" name="TextBox 637"/>
          <p:cNvSpPr txBox="1"/>
          <p:nvPr/>
        </p:nvSpPr>
        <p:spPr>
          <a:xfrm>
            <a:off x="3799935" y="3516556"/>
            <a:ext cx="56281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16.4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450207" y="3515538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3" name="TextBox 662"/>
              <p:cNvSpPr txBox="1"/>
              <p:nvPr/>
            </p:nvSpPr>
            <p:spPr>
              <a:xfrm>
                <a:off x="2750771" y="3504979"/>
                <a:ext cx="1002197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663" name="TextBox 6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771" y="3504979"/>
                <a:ext cx="1002197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30" t="-3571" r="-7273" b="-232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4" name="TextBox 663"/>
          <p:cNvSpPr txBox="1"/>
          <p:nvPr/>
        </p:nvSpPr>
        <p:spPr>
          <a:xfrm>
            <a:off x="1981876" y="2780101"/>
            <a:ext cx="28586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6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665" name="TextBox 664"/>
          <p:cNvSpPr txBox="1"/>
          <p:nvPr/>
        </p:nvSpPr>
        <p:spPr>
          <a:xfrm>
            <a:off x="1854295" y="3262646"/>
            <a:ext cx="2597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Tw Cen MT" panose="020B0602020104020603" pitchFamily="34" charset="0"/>
                <a:sym typeface="Symbol"/>
              </a:rPr>
              <a:t>0</a:t>
            </a:r>
            <a:endParaRPr lang="en-US" sz="1400" b="1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666" name="TextBox 665"/>
          <p:cNvSpPr txBox="1"/>
          <p:nvPr/>
        </p:nvSpPr>
        <p:spPr>
          <a:xfrm>
            <a:off x="658974" y="3596785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4074304" y="2751976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4322359" y="2751976"/>
            <a:ext cx="32395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2750771" y="2427734"/>
            <a:ext cx="662361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Mean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0" name="TextBox 669"/>
              <p:cNvSpPr txBox="1"/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670" name="TextBox 6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455" y="2427949"/>
                <a:ext cx="660758" cy="338554"/>
              </a:xfrm>
              <a:prstGeom prst="rect">
                <a:avLst/>
              </a:prstGeom>
              <a:blipFill rotWithShape="1">
                <a:blip r:embed="rId4"/>
                <a:stretch>
                  <a:fillRect t="-3571" r="-4630" b="-232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1" name="TextBox 670"/>
          <p:cNvSpPr txBox="1"/>
          <p:nvPr/>
        </p:nvSpPr>
        <p:spPr>
          <a:xfrm>
            <a:off x="1373583" y="3646512"/>
            <a:ext cx="61266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3.6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2" name="Rectangle 671"/>
          <p:cNvSpPr/>
          <p:nvPr/>
        </p:nvSpPr>
        <p:spPr>
          <a:xfrm>
            <a:off x="2483768" y="3547640"/>
            <a:ext cx="1886597" cy="303409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3" name="TextBox 672"/>
          <p:cNvSpPr txBox="1"/>
          <p:nvPr/>
        </p:nvSpPr>
        <p:spPr>
          <a:xfrm>
            <a:off x="3567427" y="3024202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4" name="TextBox 673"/>
          <p:cNvSpPr txBox="1"/>
          <p:nvPr/>
        </p:nvSpPr>
        <p:spPr>
          <a:xfrm>
            <a:off x="3803707" y="3011418"/>
            <a:ext cx="42934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5" name="TextBox 674"/>
          <p:cNvSpPr txBox="1"/>
          <p:nvPr/>
        </p:nvSpPr>
        <p:spPr>
          <a:xfrm>
            <a:off x="4117092" y="3014291"/>
            <a:ext cx="28725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6" name="TextBox 675"/>
          <p:cNvSpPr txBox="1"/>
          <p:nvPr/>
        </p:nvSpPr>
        <p:spPr>
          <a:xfrm>
            <a:off x="4280964" y="3016849"/>
            <a:ext cx="47734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3.6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7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5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0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4" dur="5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5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4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2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  <p:bldP spid="580" grpId="0"/>
      <p:bldP spid="582" grpId="0"/>
      <p:bldP spid="583" grpId="0"/>
      <p:bldP spid="584" grpId="0"/>
      <p:bldP spid="586" grpId="0"/>
      <p:bldP spid="587" grpId="0"/>
      <p:bldP spid="591" grpId="0"/>
      <p:bldP spid="592" grpId="0"/>
      <p:bldP spid="596" grpId="0"/>
      <p:bldP spid="597" grpId="0"/>
      <p:bldP spid="598" grpId="0"/>
      <p:bldP spid="599" grpId="0"/>
      <p:bldP spid="600" grpId="0"/>
      <p:bldP spid="627" grpId="0" animBg="1"/>
      <p:bldP spid="627" grpId="1" animBg="1"/>
      <p:bldP spid="628" grpId="0" animBg="1"/>
      <p:bldP spid="628" grpId="1" animBg="1"/>
      <p:bldP spid="634" grpId="0"/>
      <p:bldP spid="636" grpId="0"/>
      <p:bldP spid="637" grpId="0"/>
      <p:bldP spid="638" grpId="0"/>
      <p:bldP spid="662" grpId="0"/>
      <p:bldP spid="663" grpId="0"/>
      <p:bldP spid="664" grpId="0"/>
      <p:bldP spid="665" grpId="0"/>
      <p:bldP spid="666" grpId="0"/>
      <p:bldP spid="667" grpId="0"/>
      <p:bldP spid="667" grpId="1"/>
      <p:bldP spid="667" grpId="2"/>
      <p:bldP spid="668" grpId="0"/>
      <p:bldP spid="668" grpId="1"/>
      <p:bldP spid="668" grpId="2"/>
      <p:bldP spid="669" grpId="0"/>
      <p:bldP spid="670" grpId="0"/>
      <p:bldP spid="671" grpId="0"/>
      <p:bldP spid="672" grpId="0" animBg="1"/>
      <p:bldP spid="673" grpId="0"/>
      <p:bldP spid="674" grpId="0"/>
      <p:bldP spid="675" grpId="0"/>
      <p:bldP spid="67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afe9f3f289e4685d8755aabcf4281eb168f6e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hapter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34122</TotalTime>
  <Words>1685</Words>
  <Application>Microsoft Office PowerPoint</Application>
  <PresentationFormat>On-screen Show (16:9)</PresentationFormat>
  <Paragraphs>713</Paragraphs>
  <Slides>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43" baseType="lpstr">
      <vt:lpstr>AkrutiDevNatraj</vt:lpstr>
      <vt:lpstr>AkrutiDevPriya</vt:lpstr>
      <vt:lpstr>Arial</vt:lpstr>
      <vt:lpstr>Arial Rounded MT Bold</vt:lpstr>
      <vt:lpstr>Book Antiqua</vt:lpstr>
      <vt:lpstr>Bookman</vt:lpstr>
      <vt:lpstr>Bookman Old Style</vt:lpstr>
      <vt:lpstr>Calibri</vt:lpstr>
      <vt:lpstr>Cambria Math</vt:lpstr>
      <vt:lpstr>Comic Sans MS</vt:lpstr>
      <vt:lpstr>Lucida Calligraphy</vt:lpstr>
      <vt:lpstr>Monotype Corsiva</vt:lpstr>
      <vt:lpstr>MV Boli</vt:lpstr>
      <vt:lpstr>Rockwell</vt:lpstr>
      <vt:lpstr>Sylfaen</vt:lpstr>
      <vt:lpstr>Symbol</vt:lpstr>
      <vt:lpstr>Times</vt:lpstr>
      <vt:lpstr>Times New Roman</vt:lpstr>
      <vt:lpstr>Tw Cen MT</vt:lpstr>
      <vt:lpstr>Wingdings</vt:lpstr>
      <vt:lpstr>Wingdings 2</vt:lpstr>
      <vt:lpstr>Chapter 2</vt:lpstr>
      <vt:lpstr>Custom Design</vt:lpstr>
      <vt:lpstr>1_Custom Design</vt:lpstr>
      <vt:lpstr>2_Custom Design</vt:lpstr>
      <vt:lpstr>Theme1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T.S BORA</cp:lastModifiedBy>
  <cp:revision>5177</cp:revision>
  <dcterms:created xsi:type="dcterms:W3CDTF">2013-09-18T07:07:36Z</dcterms:created>
  <dcterms:modified xsi:type="dcterms:W3CDTF">2022-04-23T05:20:28Z</dcterms:modified>
</cp:coreProperties>
</file>